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60" r:id="rId5"/>
  </p:sldMasterIdLst>
  <p:notesMasterIdLst>
    <p:notesMasterId r:id="rId7"/>
  </p:notesMasterIdLst>
  <p:handoutMasterIdLst>
    <p:handoutMasterId r:id="rId8"/>
  </p:handoutMasterIdLst>
  <p:sldIdLst>
    <p:sldId id="2147474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B4073B-3485-27A6-9BC6-A636FF9008B7}" name="Khutsishvili, Ana" initials="KA" userId="S::ana.khutsishvili@interelgroup.com::c5d2ac24-1f80-4f8a-b20f-4069b52f3f35" providerId="AD"/>
  <p188:author id="{72BCF843-B35B-3802-C244-14294D1C8A90}" name="Violette CHARREL" initials="VC" userId="S::violette.charrel@nextep-health.com::579377a4-7d82-4205-b4aa-c95f07b2f086" providerId="AD"/>
  <p188:author id="{95850578-20AB-03F9-661C-542C7EF94CD4}" name="Ben Lewis" initials="BL" userId="S::fastredcar@dentonsglobaladvisors.com::d6428bb2-8ec5-462d-921c-165eb0135304" providerId="AD"/>
  <p188:author id="{1481F795-218C-BBCF-9590-06DBD02105E1}" name="Galbraith, Heike" initials="GH" userId="S::heike.galbraith@interelgroup.com::e976fd62-932a-4e4c-91a6-9f987f825bac" providerId="AD"/>
  <p188:author id="{6A71FDDB-8F46-0147-90E0-5EA958800AEA}" name="Jennifer Minard" initials="JM" userId="S::greylimehat@dentonsglobaladvisors.com::1d5a914c-fdcd-4625-88e8-278a8f338bf2" providerId="AD"/>
  <p188:author id="{935DD5DF-5442-1516-2F79-D4FE5A511DAE}" name="Lawson, Anna" initials="AL" userId="S::kbrh746@astrazeneca.net::9d1056b5-3c11-4c8d-a418-5a89b4f33914" providerId="AD"/>
  <p188:author id="{B1CFF7E0-E4DB-02F8-F155-7DC9C4DB8F7B}" name="Pippa Powell" initials="PP" userId="S::pippa.powell@europeanlung.org::c621454f-25dc-4f70-b4b4-52b70557a0c2" providerId="AD"/>
  <p188:author id="{02C00CEA-22CF-B10C-0200-E44DB5D38E7A}" name="Nayla Khebibeche" initials="NK" userId="S::nayla.khebibeche@nextep-health.com::7cfab3c8-2e7b-4823-9df4-ce042f545c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  <a:srgbClr val="3B3B3F"/>
    <a:srgbClr val="394E5C"/>
    <a:srgbClr val="004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ette CHARREL" userId="579377a4-7d82-4205-b4aa-c95f07b2f086" providerId="ADAL" clId="{F35A3EDF-6C1B-41CE-80B5-38A033B04127}"/>
    <pc:docChg chg="delSld">
      <pc:chgData name="Violette CHARREL" userId="579377a4-7d82-4205-b4aa-c95f07b2f086" providerId="ADAL" clId="{F35A3EDF-6C1B-41CE-80B5-38A033B04127}" dt="2025-05-30T14:06:50.965" v="3" actId="47"/>
      <pc:docMkLst>
        <pc:docMk/>
      </pc:docMkLst>
      <pc:sldChg chg="del">
        <pc:chgData name="Violette CHARREL" userId="579377a4-7d82-4205-b4aa-c95f07b2f086" providerId="ADAL" clId="{F35A3EDF-6C1B-41CE-80B5-38A033B04127}" dt="2025-05-30T14:06:50.415" v="2" actId="47"/>
        <pc:sldMkLst>
          <pc:docMk/>
          <pc:sldMk cId="2020674380" sldId="3301"/>
        </pc:sldMkLst>
      </pc:sldChg>
      <pc:sldChg chg="del">
        <pc:chgData name="Violette CHARREL" userId="579377a4-7d82-4205-b4aa-c95f07b2f086" providerId="ADAL" clId="{F35A3EDF-6C1B-41CE-80B5-38A033B04127}" dt="2025-05-30T14:06:50.965" v="3" actId="47"/>
        <pc:sldMkLst>
          <pc:docMk/>
          <pc:sldMk cId="3619891625" sldId="2147471994"/>
        </pc:sldMkLst>
      </pc:sldChg>
      <pc:sldChg chg="del">
        <pc:chgData name="Violette CHARREL" userId="579377a4-7d82-4205-b4aa-c95f07b2f086" providerId="ADAL" clId="{F35A3EDF-6C1B-41CE-80B5-38A033B04127}" dt="2025-05-30T14:06:49.785" v="1" actId="47"/>
        <pc:sldMkLst>
          <pc:docMk/>
          <pc:sldMk cId="2728961833" sldId="2147474266"/>
        </pc:sldMkLst>
      </pc:sldChg>
      <pc:sldChg chg="del">
        <pc:chgData name="Violette CHARREL" userId="579377a4-7d82-4205-b4aa-c95f07b2f086" providerId="ADAL" clId="{F35A3EDF-6C1B-41CE-80B5-38A033B04127}" dt="2025-05-30T14:06:49.033" v="0" actId="47"/>
        <pc:sldMkLst>
          <pc:docMk/>
          <pc:sldMk cId="3930593597" sldId="2147474268"/>
        </pc:sldMkLst>
      </pc:sldChg>
      <pc:sldMasterChg chg="delSldLayout">
        <pc:chgData name="Violette CHARREL" userId="579377a4-7d82-4205-b4aa-c95f07b2f086" providerId="ADAL" clId="{F35A3EDF-6C1B-41CE-80B5-38A033B04127}" dt="2025-05-30T14:06:50.965" v="3" actId="47"/>
        <pc:sldMasterMkLst>
          <pc:docMk/>
          <pc:sldMasterMk cId="567850426" sldId="2147483684"/>
        </pc:sldMasterMkLst>
        <pc:sldLayoutChg chg="del">
          <pc:chgData name="Violette CHARREL" userId="579377a4-7d82-4205-b4aa-c95f07b2f086" providerId="ADAL" clId="{F35A3EDF-6C1B-41CE-80B5-38A033B04127}" dt="2025-05-30T14:06:50.965" v="3" actId="47"/>
          <pc:sldLayoutMkLst>
            <pc:docMk/>
            <pc:sldMasterMk cId="567850426" sldId="2147483684"/>
            <pc:sldLayoutMk cId="704984767" sldId="2147483696"/>
          </pc:sldLayoutMkLst>
        </pc:sldLayoutChg>
        <pc:sldLayoutChg chg="del">
          <pc:chgData name="Violette CHARREL" userId="579377a4-7d82-4205-b4aa-c95f07b2f086" providerId="ADAL" clId="{F35A3EDF-6C1B-41CE-80B5-38A033B04127}" dt="2025-05-30T14:06:50.415" v="2" actId="47"/>
          <pc:sldLayoutMkLst>
            <pc:docMk/>
            <pc:sldMasterMk cId="567850426" sldId="2147483684"/>
            <pc:sldLayoutMk cId="4292203780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996CD-B97D-7D44-B901-9D0DFC2123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64BA2-40D3-E843-81BA-A52FEFC6BC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47F4-B8AC-0044-94DC-58E66C3ECF6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E9BF0-4B9D-3B4E-812B-D109157158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9C325-2EA5-A144-BFC3-368DC58D7C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F25B4-E8E7-2141-BE47-86B938E20A8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6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EE01-0F36-48A5-B915-E41CF5F4EE8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A99F-C515-45B9-8723-4E41689399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5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37EB4-EF70-FE02-75FC-9D93ED9C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0F8765-E172-2DA9-E581-F5A4C248A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14A1832-E03E-3E89-5BB6-3A56EA403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Mettre</a:t>
            </a:r>
            <a:r>
              <a:rPr lang="en-US" dirty="0"/>
              <a:t> à jour la </a:t>
            </a:r>
            <a:r>
              <a:rPr lang="en-US" dirty="0" err="1"/>
              <a:t>diapo</a:t>
            </a:r>
            <a:r>
              <a:rPr lang="en-US" dirty="0"/>
              <a:t> timeline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Proposer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prenne</a:t>
            </a:r>
            <a:r>
              <a:rPr lang="en-US" dirty="0"/>
              <a:t> toute la place (gauche, droite) pour </a:t>
            </a:r>
            <a:r>
              <a:rPr lang="en-US" dirty="0" err="1"/>
              <a:t>meilleure</a:t>
            </a:r>
            <a:r>
              <a:rPr lang="en-US" dirty="0"/>
              <a:t> </a:t>
            </a:r>
            <a:r>
              <a:rPr lang="en-US" dirty="0" err="1"/>
              <a:t>visibilité</a:t>
            </a:r>
            <a:r>
              <a:rPr lang="en-US" dirty="0"/>
              <a:t> et ne pas </a:t>
            </a:r>
            <a:r>
              <a:rPr lang="en-US" dirty="0" err="1"/>
              <a:t>répéter</a:t>
            </a:r>
            <a:r>
              <a:rPr lang="en-US" dirty="0"/>
              <a:t> les </a:t>
            </a:r>
            <a:r>
              <a:rPr lang="en-US" dirty="0" err="1"/>
              <a:t>informations</a:t>
            </a:r>
            <a:endParaRPr lang="en-US" dirty="0"/>
          </a:p>
          <a:p>
            <a:pPr>
              <a:buNone/>
            </a:pPr>
            <a:r>
              <a:rPr lang="en-US" dirty="0" err="1"/>
              <a:t>Traduction</a:t>
            </a:r>
            <a:r>
              <a:rPr lang="en-US" dirty="0"/>
              <a:t> du rapport Cour des Comptes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anglais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DB8A42-91CB-9DA7-8571-E904DA231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2A99F-C515-45B9-8723-4E41689399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6F69B0-8426-126F-53AF-8B7823F7D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BF55D-74B1-3D4E-8517-62BBBCFA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6487" y="4384192"/>
            <a:ext cx="7339842" cy="6687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82AC2-65E5-EB4E-B527-8890C0F44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6487" y="5124695"/>
            <a:ext cx="7339842" cy="642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spc="150" baseline="0">
                <a:solidFill>
                  <a:srgbClr val="5A5A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9BA9A70-7EF9-BB41-3232-E989CC272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9122" y="1688660"/>
            <a:ext cx="5373756" cy="24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2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8A2D55-1E79-DF51-D4A8-E25EB0D0B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C4D3C85-AB0B-034A-9A55-A499FD3DBE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5939" y="1718973"/>
            <a:ext cx="7600122" cy="34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ED8BA8-1032-3BAB-4221-6F6C77187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D7959F-0A98-4B31-0080-E323AAD32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6487" y="4384192"/>
            <a:ext cx="7339842" cy="6687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2AF4FE8-9A96-0CE5-CBF8-7169EED22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6487" y="5124695"/>
            <a:ext cx="7339842" cy="642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spc="150" baseline="0">
                <a:solidFill>
                  <a:srgbClr val="5A5A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77D5911-A39B-068C-D907-807366A138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9122" y="1688660"/>
            <a:ext cx="5373756" cy="24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E835C-A40F-C948-A1C2-49A2C1232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175" y="1527175"/>
            <a:ext cx="11085513" cy="4840288"/>
          </a:xfrm>
        </p:spPr>
        <p:txBody>
          <a:bodyPr anchor="ctr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B63B3A2-F435-D37C-12CE-D5AF14DF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28676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6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B889-C65B-FF4C-918B-4954416E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5753"/>
            <a:ext cx="5181600" cy="461121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3671C-C383-B348-9D73-B8EA91AE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5753"/>
            <a:ext cx="5181600" cy="461121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60E91B6-6E06-2AEB-5377-6630810D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28676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2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6375" y="1622612"/>
            <a:ext cx="6067425" cy="4554351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151" y="1694253"/>
            <a:ext cx="3467452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086" y="527208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FC7A56A-8AC0-5BF6-E55F-1FA24A2E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28676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8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005" y="1622612"/>
            <a:ext cx="6185630" cy="4554351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9492" y="1694253"/>
            <a:ext cx="3467452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2427" y="527208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BAA5047-2369-94D8-F4F2-3ABB9B57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28676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1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8141" y="1595717"/>
            <a:ext cx="6055659" cy="4581245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623" y="1576962"/>
            <a:ext cx="3878668" cy="370495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086" y="539200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D4D0E4B-BC7C-526B-91FB-A9F467F4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28676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31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005" y="1685365"/>
            <a:ext cx="6087019" cy="4491598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9337" y="1649460"/>
            <a:ext cx="3898754" cy="363245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9336" y="539200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A64C206-ED15-F45C-314E-BD828C6E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28676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3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326E7C7-7CB6-4971-7A4F-1DF7B58F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28676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39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D4BB4EB-2BDA-5683-39CA-2FE75C74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28676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E835C-A40F-C948-A1C2-49A2C1232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175" y="1527175"/>
            <a:ext cx="11085513" cy="4840288"/>
          </a:xfrm>
        </p:spPr>
        <p:txBody>
          <a:bodyPr anchor="ctr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88AC105-1A5B-4B45-8E41-89DB9568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386150"/>
            <a:ext cx="9090991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12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F55D-74B1-3D4E-8517-62BBBCFA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6487" y="4384192"/>
            <a:ext cx="7339842" cy="6687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82AC2-65E5-EB4E-B527-8890C0F44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6487" y="5124695"/>
            <a:ext cx="7339842" cy="642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spc="150" baseline="0">
                <a:solidFill>
                  <a:srgbClr val="5A5A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9BA9A70-7EF9-BB41-3232-E989CC272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9122" y="1688660"/>
            <a:ext cx="5373756" cy="24181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8D8EBD-024D-92ED-033D-1B8A152A05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05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C54302-4A78-4F5B-5D69-DF8EDE6FB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C4D3C85-AB0B-034A-9A55-A499FD3DBE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5939" y="1718973"/>
            <a:ext cx="7600122" cy="34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B889-C65B-FF4C-918B-4954416E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5753"/>
            <a:ext cx="5181600" cy="461121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3671C-C383-B348-9D73-B8EA91AE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5753"/>
            <a:ext cx="5181600" cy="461121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F2B5A82-C62E-6F1E-41AB-AFE910D6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386150"/>
            <a:ext cx="9090991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8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6375" y="1622612"/>
            <a:ext cx="6067425" cy="4554351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151" y="1694253"/>
            <a:ext cx="3467452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086" y="527208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C66715-9D80-CC45-4DB7-204D4A65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386150"/>
            <a:ext cx="9090991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005" y="1622612"/>
            <a:ext cx="6185630" cy="4554351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9492" y="1694253"/>
            <a:ext cx="3467452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2427" y="527208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5EE895-6867-604B-9174-15EF4E0A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8141" y="1595717"/>
            <a:ext cx="6055659" cy="4581245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623" y="1576962"/>
            <a:ext cx="3878668" cy="370495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086" y="539200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A9A3C13-08DF-0141-BB28-99AB0B24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005" y="1685365"/>
            <a:ext cx="6087019" cy="4491598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9337" y="1649460"/>
            <a:ext cx="3898754" cy="363245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9336" y="539200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315286B-E050-AC42-B7F0-0F144D3E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73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87ED882-10D7-7542-85F5-1B3E49B4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93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1FB422-10B8-F506-4686-1B7106B828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CFCD07-6D5E-A2B2-5D63-0A23363C691A}"/>
              </a:ext>
            </a:extLst>
          </p:cNvPr>
          <p:cNvSpPr/>
          <p:nvPr userDrawn="1"/>
        </p:nvSpPr>
        <p:spPr>
          <a:xfrm>
            <a:off x="311426" y="1298540"/>
            <a:ext cx="11569148" cy="529755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2D06397-B756-1749-BECD-A67031CD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386150"/>
            <a:ext cx="9090991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AFB186-42C9-2A44-9A84-7F881850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263" y="1487609"/>
            <a:ext cx="11150221" cy="486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6873B6B-BA34-EDAD-CF17-4150CD8A9CD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5317" y="148504"/>
            <a:ext cx="2342321" cy="10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C00000"/>
          </a:solidFill>
          <a:latin typeface="Avenir" panose="02000503020000020003" pitchFamily="2" charset="0"/>
          <a:ea typeface="Roboto Medium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BD1D3D"/>
        </a:buClr>
        <a:buFont typeface="Arial" panose="020B0604020202020204" pitchFamily="34" charset="0"/>
        <a:buNone/>
        <a:defRPr sz="2800" b="0" i="0" kern="1200">
          <a:solidFill>
            <a:srgbClr val="5A5A5A"/>
          </a:solidFill>
          <a:latin typeface="Avenir" panose="02000503020000020003" pitchFamily="2" charset="0"/>
          <a:ea typeface="Roboto Medium" panose="02000000000000000000" pitchFamily="2" charset="0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BD1D3D"/>
        </a:buClr>
        <a:buFont typeface="Arial" panose="020B0604020202020204" pitchFamily="34" charset="0"/>
        <a:buNone/>
        <a:defRPr sz="2400" b="0" i="0" kern="1200">
          <a:solidFill>
            <a:srgbClr val="5A5A5A"/>
          </a:solidFill>
          <a:latin typeface="Avenir Book" panose="02000503020000020003" pitchFamily="2" charset="0"/>
          <a:ea typeface="Roboto" panose="02000000000000000000" pitchFamily="2" charset="0"/>
          <a:cs typeface="+mn-cs"/>
        </a:defRPr>
      </a:lvl2pPr>
      <a:lvl3pPr marL="230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b="0" i="0" kern="1200">
          <a:solidFill>
            <a:srgbClr val="5A5A5A"/>
          </a:solidFill>
          <a:latin typeface="Avenir Book" panose="02000503020000020003" pitchFamily="2" charset="0"/>
          <a:ea typeface="Roboto Light" panose="02000000000000000000" pitchFamily="2" charset="0"/>
          <a:cs typeface="+mn-cs"/>
        </a:defRPr>
      </a:lvl3pPr>
      <a:lvl4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b="0" i="0" kern="1200">
          <a:solidFill>
            <a:srgbClr val="5A5A5A"/>
          </a:solidFill>
          <a:latin typeface="Avenir Book" panose="02000503020000020003" pitchFamily="2" charset="0"/>
          <a:ea typeface="Roboto Light" panose="02000000000000000000" pitchFamily="2" charset="0"/>
          <a:cs typeface="+mn-cs"/>
        </a:defRPr>
      </a:lvl4pPr>
      <a:lvl5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b="0" i="0" kern="1200">
          <a:solidFill>
            <a:srgbClr val="5A5A5A"/>
          </a:solidFill>
          <a:latin typeface="Avenir Book" panose="02000503020000020003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88FA93-D48F-782B-8224-3C33EA0352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1FBB22-8D05-48B7-3A1A-85DBED5393DF}"/>
              </a:ext>
            </a:extLst>
          </p:cNvPr>
          <p:cNvSpPr/>
          <p:nvPr userDrawn="1"/>
        </p:nvSpPr>
        <p:spPr>
          <a:xfrm>
            <a:off x="0" y="1179971"/>
            <a:ext cx="12192000" cy="567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v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2D06397-B756-1749-BECD-A67031CD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286760"/>
            <a:ext cx="8891412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AFB186-42C9-2A44-9A84-7F881850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263" y="1487609"/>
            <a:ext cx="11150221" cy="486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6873B6B-BA34-EDAD-CF17-4150CD8A9CD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41565" y="76231"/>
            <a:ext cx="2342321" cy="10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78" r:id="rId7"/>
    <p:sldLayoutId id="2147483666" r:id="rId8"/>
    <p:sldLayoutId id="2147483677" r:id="rId9"/>
    <p:sldLayoutId id="2147483676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C00000"/>
          </a:solidFill>
          <a:latin typeface="Avenir" panose="02000503020000020003" pitchFamily="2" charset="0"/>
          <a:ea typeface="Roboto Medium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BD1D3D"/>
        </a:buClr>
        <a:buFont typeface="Arial" panose="020B0604020202020204" pitchFamily="34" charset="0"/>
        <a:buNone/>
        <a:defRPr sz="2800" b="0" i="0" kern="1200">
          <a:solidFill>
            <a:srgbClr val="5A5A5A"/>
          </a:solidFill>
          <a:latin typeface="Avenir" panose="02000503020000020003" pitchFamily="2" charset="0"/>
          <a:ea typeface="Roboto Medium" panose="02000000000000000000" pitchFamily="2" charset="0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BD1D3D"/>
        </a:buClr>
        <a:buFont typeface="Arial" panose="020B0604020202020204" pitchFamily="34" charset="0"/>
        <a:buNone/>
        <a:defRPr sz="2400" b="0" i="0" kern="1200">
          <a:solidFill>
            <a:srgbClr val="5A5A5A"/>
          </a:solidFill>
          <a:latin typeface="Avenir Book" panose="02000503020000020003" pitchFamily="2" charset="0"/>
          <a:ea typeface="Roboto" panose="02000000000000000000" pitchFamily="2" charset="0"/>
          <a:cs typeface="+mn-cs"/>
        </a:defRPr>
      </a:lvl2pPr>
      <a:lvl3pPr marL="230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b="0" i="0" kern="1200">
          <a:solidFill>
            <a:srgbClr val="5A5A5A"/>
          </a:solidFill>
          <a:latin typeface="Avenir Book" panose="02000503020000020003" pitchFamily="2" charset="0"/>
          <a:ea typeface="Roboto Light" panose="02000000000000000000" pitchFamily="2" charset="0"/>
          <a:cs typeface="+mn-cs"/>
        </a:defRPr>
      </a:lvl3pPr>
      <a:lvl4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b="0" i="0" kern="1200">
          <a:solidFill>
            <a:srgbClr val="5A5A5A"/>
          </a:solidFill>
          <a:latin typeface="Avenir Book" panose="02000503020000020003" pitchFamily="2" charset="0"/>
          <a:ea typeface="Roboto Light" panose="02000000000000000000" pitchFamily="2" charset="0"/>
          <a:cs typeface="+mn-cs"/>
        </a:defRPr>
      </a:lvl4pPr>
      <a:lvl5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b="0" i="0" kern="1200">
          <a:solidFill>
            <a:srgbClr val="5A5A5A"/>
          </a:solidFill>
          <a:latin typeface="Avenir Book" panose="02000503020000020003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CB86-C32F-1172-705A-2A85DE1AF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CA8CF-B416-881F-6FE2-5A7DB666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872" y="416379"/>
            <a:ext cx="9090991" cy="694418"/>
          </a:xfrm>
        </p:spPr>
        <p:txBody>
          <a:bodyPr>
            <a:normAutofit/>
          </a:bodyPr>
          <a:lstStyle/>
          <a:p>
            <a:r>
              <a:rPr lang="en-GB" b="1" err="1">
                <a:latin typeface="Arial" panose="020B0604020202020204" pitchFamily="34" charset="0"/>
                <a:cs typeface="Arial" panose="020B0604020202020204" pitchFamily="34" charset="0"/>
              </a:rPr>
              <a:t>Collectif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Droit à </a:t>
            </a:r>
            <a:r>
              <a:rPr lang="en-GB" b="1" err="1">
                <a:latin typeface="Arial" panose="020B0604020202020204" pitchFamily="34" charset="0"/>
                <a:cs typeface="Arial" panose="020B0604020202020204" pitchFamily="34" charset="0"/>
              </a:rPr>
              <a:t>Respirer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France</a:t>
            </a:r>
            <a:endParaRPr lang="fr-CH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948176-C031-222B-A2A3-80ABF8EEA5C9}"/>
              </a:ext>
            </a:extLst>
          </p:cNvPr>
          <p:cNvSpPr/>
          <p:nvPr/>
        </p:nvSpPr>
        <p:spPr>
          <a:xfrm>
            <a:off x="41232" y="-119559"/>
            <a:ext cx="3184187" cy="6858000"/>
          </a:xfrm>
          <a:prstGeom prst="roundRect">
            <a:avLst>
              <a:gd name="adj" fmla="val 0"/>
            </a:avLst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8C63D7-D4AB-4100-40C8-B53CF0818853}"/>
              </a:ext>
            </a:extLst>
          </p:cNvPr>
          <p:cNvSpPr/>
          <p:nvPr/>
        </p:nvSpPr>
        <p:spPr>
          <a:xfrm>
            <a:off x="3421872" y="1152145"/>
            <a:ext cx="8511375" cy="1199326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2024, the coalition received a €50K grant to develop the National Respiratory Health Plan.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Key progress: taskforce formed, draft plan underway, institutional consultation launched, awaiting publication of opinion article, national symposium planned.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476989-A77C-E725-29B3-2CB584D7ED98}"/>
              </a:ext>
            </a:extLst>
          </p:cNvPr>
          <p:cNvSpPr/>
          <p:nvPr/>
        </p:nvSpPr>
        <p:spPr>
          <a:xfrm>
            <a:off x="3421873" y="5720902"/>
            <a:ext cx="8511375" cy="1095134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Key milestones: National Respiratory Health Plan, annual Respiratory Health Conference, and 2026 National Cause.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Progress measured by ministerial support, institutional meetings, and uptake in the French social security finance bill.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C7A0C-76F6-654C-0384-396B6F7FF8BD}"/>
              </a:ext>
            </a:extLst>
          </p:cNvPr>
          <p:cNvSpPr/>
          <p:nvPr/>
        </p:nvSpPr>
        <p:spPr>
          <a:xfrm>
            <a:off x="486802" y="1881427"/>
            <a:ext cx="2407701" cy="4447010"/>
          </a:xfrm>
          <a:prstGeom prst="rect">
            <a:avLst/>
          </a:prstGeom>
          <a:solidFill>
            <a:srgbClr val="F2F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In France, </a:t>
            </a:r>
          </a:p>
          <a:p>
            <a:pPr algn="ctr"/>
            <a:r>
              <a:rPr lang="en-US">
                <a:solidFill>
                  <a:sysClr val="windowText" lastClr="000000"/>
                </a:solidFill>
              </a:rPr>
              <a:t>10 million people suffer from respiratory diseases, </a:t>
            </a:r>
          </a:p>
          <a:p>
            <a:pPr algn="ctr"/>
            <a:r>
              <a:rPr lang="en-US">
                <a:solidFill>
                  <a:sysClr val="windowText" lastClr="000000"/>
                </a:solidFill>
              </a:rPr>
              <a:t>causing 144,600 deaths annually. </a:t>
            </a:r>
          </a:p>
          <a:p>
            <a:pPr algn="ctr"/>
            <a:endParaRPr lang="en-US">
              <a:solidFill>
                <a:sysClr val="windowText" lastClr="000000"/>
              </a:solidFill>
            </a:endParaRPr>
          </a:p>
          <a:p>
            <a:pPr algn="ctr"/>
            <a:r>
              <a:rPr lang="en-US">
                <a:solidFill>
                  <a:sysClr val="windowText" lastClr="000000"/>
                </a:solidFill>
              </a:rPr>
              <a:t>Asthma affects 4.2 million, </a:t>
            </a:r>
          </a:p>
          <a:p>
            <a:pPr algn="ctr"/>
            <a:r>
              <a:rPr lang="en-US">
                <a:solidFill>
                  <a:sysClr val="windowText" lastClr="000000"/>
                </a:solidFill>
              </a:rPr>
              <a:t>COPD 3.5 million,</a:t>
            </a:r>
          </a:p>
          <a:p>
            <a:pPr algn="ctr"/>
            <a:r>
              <a:rPr lang="en-US">
                <a:solidFill>
                  <a:sysClr val="windowText" lastClr="000000"/>
                </a:solidFill>
              </a:rPr>
              <a:t>and lung cancer </a:t>
            </a:r>
          </a:p>
          <a:p>
            <a:pPr algn="ctr"/>
            <a:r>
              <a:rPr lang="en-US">
                <a:solidFill>
                  <a:sysClr val="windowText" lastClr="000000"/>
                </a:solidFill>
              </a:rPr>
              <a:t>160 000 people nationwide.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B3A56C-2C77-27BB-3A24-9C756274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90" t="23241" r="18742" b="11159"/>
          <a:stretch/>
        </p:blipFill>
        <p:spPr>
          <a:xfrm>
            <a:off x="11656627" y="2726546"/>
            <a:ext cx="392907" cy="382978"/>
          </a:xfrm>
          <a:prstGeom prst="flowChartConnector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6821C1-441E-31ED-E2B2-C1C1747C6E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134" t="15555" r="16685" b="9769"/>
          <a:stretch/>
        </p:blipFill>
        <p:spPr>
          <a:xfrm>
            <a:off x="11658081" y="3309441"/>
            <a:ext cx="391453" cy="382979"/>
          </a:xfrm>
          <a:prstGeom prst="flowChartConnector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F11E50-31A0-7EB3-FD78-04F8CD9B0E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908" t="14533" r="29957" b="18012"/>
          <a:stretch/>
        </p:blipFill>
        <p:spPr>
          <a:xfrm>
            <a:off x="11656627" y="3892337"/>
            <a:ext cx="392907" cy="374230"/>
          </a:xfrm>
          <a:prstGeom prst="flowChartConnector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9A9718-1308-BAAB-750E-9EDBA905BA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646" t="15880" r="22053" b="19435"/>
          <a:stretch/>
        </p:blipFill>
        <p:spPr>
          <a:xfrm>
            <a:off x="11656627" y="4466483"/>
            <a:ext cx="392907" cy="390162"/>
          </a:xfrm>
          <a:prstGeom prst="flowChartConnector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Drapeau de la France ⚑ Histoire et vente du pavillon français.">
            <a:extLst>
              <a:ext uri="{FF2B5EF4-FFF2-40B4-BE49-F238E27FC236}">
                <a16:creationId xmlns:a16="http://schemas.microsoft.com/office/drawing/2014/main" id="{4D40B9B1-D9F8-B881-025C-A3D6B723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91" y="464107"/>
            <a:ext cx="1417320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ntérespiratoire #collectifdroitàrespirer | Collectif Droit à Respirer">
            <a:extLst>
              <a:ext uri="{FF2B5EF4-FFF2-40B4-BE49-F238E27FC236}">
                <a16:creationId xmlns:a16="http://schemas.microsoft.com/office/drawing/2014/main" id="{4F22B5AC-BF81-DD3B-BD2A-6E2577EC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94" y="1240839"/>
            <a:ext cx="1202279" cy="5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F7C81E9-836D-6990-AB9E-F2FAECA834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0071" y="2474536"/>
            <a:ext cx="7232458" cy="31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55328"/>
      </p:ext>
    </p:extLst>
  </p:cSld>
  <p:clrMapOvr>
    <a:masterClrMapping/>
  </p:clrMapOvr>
</p:sld>
</file>

<file path=ppt/theme/theme1.xml><?xml version="1.0" encoding="utf-8"?>
<a:theme xmlns:a="http://schemas.openxmlformats.org/drawingml/2006/main" name="IRC with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RC cle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72306ABE13C428C81A6E3D94C5F5E" ma:contentTypeVersion="4" ma:contentTypeDescription="Crée un document." ma:contentTypeScope="" ma:versionID="f86f0b6d6cfaee95d5cfe02af65f3656">
  <xsd:schema xmlns:xsd="http://www.w3.org/2001/XMLSchema" xmlns:xs="http://www.w3.org/2001/XMLSchema" xmlns:p="http://schemas.microsoft.com/office/2006/metadata/properties" xmlns:ns2="68af447f-913f-4336-9b4d-5cf54f2f04b3" xmlns:ns3="fa0c5862-082f-4e4f-8fcd-03e33894d91e" xmlns:ns4="9acba179-a444-4d23-a948-69f60c3d8b36" xmlns:ns5="83133aef-1c97-44f6-b49b-cd4c1df037c5" targetNamespace="http://schemas.microsoft.com/office/2006/metadata/properties" ma:root="true" ma:fieldsID="24da5be36a12d1dc3546d123bbaa91b2" ns2:_="" ns3:_="" ns4:_="" ns5:_="">
    <xsd:import namespace="68af447f-913f-4336-9b4d-5cf54f2f04b3"/>
    <xsd:import namespace="fa0c5862-082f-4e4f-8fcd-03e33894d91e"/>
    <xsd:import namespace="9acba179-a444-4d23-a948-69f60c3d8b36"/>
    <xsd:import namespace="83133aef-1c97-44f6-b49b-cd4c1df03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f447f-913f-4336-9b4d-5cf54f2f0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c5862-082f-4e4f-8fcd-03e33894d9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ba179-a444-4d23-a948-69f60c3d8b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5492ec7a-3295-4255-bcf5-bd02dae10c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33aef-1c97-44f6-b49b-cd4c1df037c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aa6ac0f-938a-462c-98dc-27298901d11d}" ma:internalName="TaxCatchAll" ma:showField="CatchAllData" ma:web="83133aef-1c97-44f6-b49b-cd4c1df037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133aef-1c97-44f6-b49b-cd4c1df037c5" xsi:nil="true"/>
    <lcf76f155ced4ddcb4097134ff3c332f xmlns="9acba179-a444-4d23-a948-69f60c3d8b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E10E17-0B3E-4EF6-99D7-6B1BACCDDAE5}"/>
</file>

<file path=customXml/itemProps2.xml><?xml version="1.0" encoding="utf-8"?>
<ds:datastoreItem xmlns:ds="http://schemas.openxmlformats.org/officeDocument/2006/customXml" ds:itemID="{4F6397A7-1964-41C1-BAF9-CFB8AD86A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D9EEA-C5EB-4A7D-AE2C-E4EDBAF9FE8E}">
  <ds:schemaRefs>
    <ds:schemaRef ds:uri="http://schemas.microsoft.com/office/2006/documentManagement/types"/>
    <ds:schemaRef ds:uri="http://purl.org/dc/elements/1.1/"/>
    <ds:schemaRef ds:uri="fa0c5862-082f-4e4f-8fcd-03e33894d91e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68af447f-913f-4336-9b4d-5cf54f2f04b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152</Words>
  <Application>Microsoft Office PowerPoint</Application>
  <PresentationFormat>Grand écran</PresentationFormat>
  <Paragraphs>18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Avenir</vt:lpstr>
      <vt:lpstr>Avenir Book</vt:lpstr>
      <vt:lpstr>Calibri</vt:lpstr>
      <vt:lpstr>IRC with Background</vt:lpstr>
      <vt:lpstr>IRC clean</vt:lpstr>
      <vt:lpstr>Collectif Droit à Respirer France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 Kubilius</dc:creator>
  <cp:lastModifiedBy>Violette CHARREL</cp:lastModifiedBy>
  <cp:revision>3</cp:revision>
  <dcterms:created xsi:type="dcterms:W3CDTF">2018-08-21T12:57:47Z</dcterms:created>
  <dcterms:modified xsi:type="dcterms:W3CDTF">2025-05-30T14:06:58Z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0x0101007E172306ABE13C428C81A6E3D94C5F5E</vt:lpwstr>
  </property>
  <property fmtid="{D5CDD505-2E9C-101B-9397-08002B2CF9AE}" pid="3" name="MediaServiceImageTags">
    <vt:lpwstr/>
  </property>
</Properties>
</file>