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83" r:id="rId6"/>
    <p:sldId id="2147471893" r:id="rId7"/>
    <p:sldId id="2147471974" r:id="rId8"/>
    <p:sldId id="2147471992" r:id="rId9"/>
    <p:sldId id="2147472017" r:id="rId10"/>
    <p:sldId id="2147472011" r:id="rId11"/>
    <p:sldId id="2147472014" r:id="rId12"/>
    <p:sldId id="2147471979" r:id="rId13"/>
    <p:sldId id="2147472022" r:id="rId14"/>
    <p:sldId id="2147472025" r:id="rId15"/>
    <p:sldId id="2147472018" r:id="rId16"/>
    <p:sldId id="2147472024" r:id="rId17"/>
    <p:sldId id="2147472012" r:id="rId18"/>
    <p:sldId id="2147471991" r:id="rId19"/>
    <p:sldId id="2147472026" r:id="rId20"/>
    <p:sldId id="214747200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B7D540B-A871-46C6-A52C-693338A9C5B5}">
          <p14:sldIdLst>
            <p14:sldId id="256"/>
            <p14:sldId id="283"/>
            <p14:sldId id="2147471893"/>
            <p14:sldId id="2147471974"/>
            <p14:sldId id="2147471992"/>
            <p14:sldId id="2147472017"/>
            <p14:sldId id="2147472011"/>
            <p14:sldId id="2147472014"/>
            <p14:sldId id="2147471979"/>
            <p14:sldId id="2147472022"/>
            <p14:sldId id="2147472025"/>
            <p14:sldId id="2147472018"/>
            <p14:sldId id="2147472024"/>
            <p14:sldId id="2147472012"/>
            <p14:sldId id="2147471991"/>
            <p14:sldId id="2147472026"/>
            <p14:sldId id="21474720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F11F38-1737-3460-EA9E-5A15C58B3650}" name="Maxime GRANATA-GEORGES" initials="MG" userId="S::maxime.granata@nextep-health.com::c0551adc-7270-4b65-95b5-b9ff751e0654" providerId="AD"/>
  <p188:author id="{72BCF843-B35B-3802-C244-14294D1C8A90}" name="Violette CHARREL" initials="VC" userId="S::violette.charrel@nextep-health.com::579377a4-7d82-4205-b4aa-c95f07b2f086" providerId="AD"/>
  <p188:author id="{F5C9A458-E40C-1E81-111C-148AD924AF5B}" name="Louis LABRADOR" initials="LL" userId="S::louis.labrador@nextep-health.com::7018de3d-eec8-4653-97cd-6883ded26e8e" providerId="AD"/>
  <p188:author id="{D150EA87-EBB6-69C5-831D-BA308050CE82}" name="Victoire BEDHOME" initials="VB" userId="S::victoire.bedhome@nextep-health.com::e2e39aff-2a13-4728-b2c4-34954e2e9ded" providerId="AD"/>
  <p188:author id="{8E1C53A4-CC9D-37AA-E6A6-D28E69102C87}" name="Alexis SAILLY" initials="AS" userId="S::alexis.sailly@nextep-health.com::ce64047b-39ce-4193-af0c-fe8ee5db7b1d" providerId="AD"/>
  <p188:author id="{02C00CEA-22CF-B10C-0200-E44DB5D38E7A}" name="Nayla Khebibeche" initials="NK" userId="S::nayla.khebibeche@nextep-health.com::7cfab3c8-2e7b-4823-9df4-ce042f545c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4190"/>
    <a:srgbClr val="B1C2C7"/>
    <a:srgbClr val="1E4F71"/>
    <a:srgbClr val="F2F2F2"/>
    <a:srgbClr val="EFF3F4"/>
    <a:srgbClr val="FBFDFD"/>
    <a:srgbClr val="67D5DC"/>
    <a:srgbClr val="E8EFF0"/>
    <a:srgbClr val="FFFFFF"/>
    <a:srgbClr val="004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olette CHARREL" userId="579377a4-7d82-4205-b4aa-c95f07b2f086" providerId="ADAL" clId="{ACB8F63E-9868-4DD6-8765-4CD2EB898C0F}"/>
    <pc:docChg chg="modSld">
      <pc:chgData name="Violette CHARREL" userId="579377a4-7d82-4205-b4aa-c95f07b2f086" providerId="ADAL" clId="{ACB8F63E-9868-4DD6-8765-4CD2EB898C0F}" dt="2025-05-09T09:18:28.519" v="57" actId="20577"/>
      <pc:docMkLst>
        <pc:docMk/>
      </pc:docMkLst>
      <pc:sldChg chg="modSp mod">
        <pc:chgData name="Violette CHARREL" userId="579377a4-7d82-4205-b4aa-c95f07b2f086" providerId="ADAL" clId="{ACB8F63E-9868-4DD6-8765-4CD2EB898C0F}" dt="2025-05-09T09:18:28.519" v="57" actId="20577"/>
        <pc:sldMkLst>
          <pc:docMk/>
          <pc:sldMk cId="3795313821" sldId="2147472012"/>
        </pc:sldMkLst>
        <pc:spChg chg="mod">
          <ac:chgData name="Violette CHARREL" userId="579377a4-7d82-4205-b4aa-c95f07b2f086" providerId="ADAL" clId="{ACB8F63E-9868-4DD6-8765-4CD2EB898C0F}" dt="2025-05-09T09:18:28.519" v="57" actId="20577"/>
          <ac:spMkLst>
            <pc:docMk/>
            <pc:sldMk cId="3795313821" sldId="2147472012"/>
            <ac:spMk id="8" creationId="{197B515E-9B9A-348F-5AC6-534562F3DFF6}"/>
          </ac:spMkLst>
        </pc:spChg>
      </pc:sldChg>
      <pc:sldChg chg="modSp mod">
        <pc:chgData name="Violette CHARREL" userId="579377a4-7d82-4205-b4aa-c95f07b2f086" providerId="ADAL" clId="{ACB8F63E-9868-4DD6-8765-4CD2EB898C0F}" dt="2025-05-09T09:17:28.645" v="10" actId="1035"/>
        <pc:sldMkLst>
          <pc:docMk/>
          <pc:sldMk cId="2585882160" sldId="2147472018"/>
        </pc:sldMkLst>
        <pc:spChg chg="mod">
          <ac:chgData name="Violette CHARREL" userId="579377a4-7d82-4205-b4aa-c95f07b2f086" providerId="ADAL" clId="{ACB8F63E-9868-4DD6-8765-4CD2EB898C0F}" dt="2025-05-09T09:17:12.106" v="4" actId="1076"/>
          <ac:spMkLst>
            <pc:docMk/>
            <pc:sldMk cId="2585882160" sldId="2147472018"/>
            <ac:spMk id="31" creationId="{E3BE1D6D-9E3B-19C1-271D-EF1D0906F299}"/>
          </ac:spMkLst>
        </pc:spChg>
        <pc:spChg chg="mod">
          <ac:chgData name="Violette CHARREL" userId="579377a4-7d82-4205-b4aa-c95f07b2f086" providerId="ADAL" clId="{ACB8F63E-9868-4DD6-8765-4CD2EB898C0F}" dt="2025-05-09T09:17:04.365" v="2" actId="14100"/>
          <ac:spMkLst>
            <pc:docMk/>
            <pc:sldMk cId="2585882160" sldId="2147472018"/>
            <ac:spMk id="50" creationId="{B05C428B-F6BD-66AD-997F-4E970C0A8BE3}"/>
          </ac:spMkLst>
        </pc:spChg>
        <pc:spChg chg="mod">
          <ac:chgData name="Violette CHARREL" userId="579377a4-7d82-4205-b4aa-c95f07b2f086" providerId="ADAL" clId="{ACB8F63E-9868-4DD6-8765-4CD2EB898C0F}" dt="2025-05-09T09:17:28.645" v="10" actId="1035"/>
          <ac:spMkLst>
            <pc:docMk/>
            <pc:sldMk cId="2585882160" sldId="2147472018"/>
            <ac:spMk id="1031" creationId="{F43C197C-6D7C-E293-82F4-A5A63F80837B}"/>
          </ac:spMkLst>
        </pc:spChg>
        <pc:spChg chg="mod">
          <ac:chgData name="Violette CHARREL" userId="579377a4-7d82-4205-b4aa-c95f07b2f086" providerId="ADAL" clId="{ACB8F63E-9868-4DD6-8765-4CD2EB898C0F}" dt="2025-05-09T09:17:28.645" v="10" actId="1035"/>
          <ac:spMkLst>
            <pc:docMk/>
            <pc:sldMk cId="2585882160" sldId="2147472018"/>
            <ac:spMk id="1044" creationId="{888DB332-03B5-C860-AC21-DD7EB5D180F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004E73"/>
              </a:solidFill>
              <a:latin typeface="Raleway" pitchFamily="2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Origine du trafic du site (origine des visiteurs)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92-4AB5-A31D-F90D03FA26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92-4AB5-A31D-F90D03FA26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92-4AB5-A31D-F90D03FA26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92-4AB5-A31D-F90D03FA26A8}"/>
              </c:ext>
            </c:extLst>
          </c:dPt>
          <c:dLbls>
            <c:dLbl>
              <c:idx val="0"/>
              <c:layout>
                <c:manualLayout>
                  <c:x val="-8.2849554210769186E-2"/>
                  <c:y val="2.503867711902470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592-4AB5-A31D-F90D03FA26A8}"/>
                </c:ext>
              </c:extLst>
            </c:dLbl>
            <c:dLbl>
              <c:idx val="1"/>
              <c:layout>
                <c:manualLayout>
                  <c:x val="7.7905254516454109E-2"/>
                  <c:y val="-4.32775411585542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592-4AB5-A31D-F90D03FA26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592-4AB5-A31D-F90D03FA26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Recherche organique (moteur de recherche)</c:v>
                </c:pt>
                <c:pt idx="1">
                  <c:v>Trafic direct (URL directement renseigné dans le moteur de recherche)</c:v>
                </c:pt>
                <c:pt idx="2">
                  <c:v>Referal (renvoi depuis un autre site)</c:v>
                </c:pt>
                <c:pt idx="3">
                  <c:v>Réseaux sociaux (clic via un lien sur un post LinkedIn)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0.5</c:v>
                </c:pt>
                <c:pt idx="1">
                  <c:v>0.43</c:v>
                </c:pt>
                <c:pt idx="2">
                  <c:v>0.05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A9-411C-83CA-34DD78057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4E73"/>
              </a:solidFill>
              <a:latin typeface="Raleway" pitchFamily="2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46F7E-CF12-B148-8E1F-337D780DE9FC}" type="datetimeFigureOut">
              <a:rPr lang="es-ES" smtClean="0"/>
              <a:t>09/05/2025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2059D-21DC-4E4A-869F-8AB67B1185B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57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NK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0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9E46A-95C4-2E99-2C57-CD86115ED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00018BD-F63A-A9B1-7048-6A17B0E00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D71E97C-8617-ACD8-EBD2-4CE644C2E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AE1260-073C-AAAA-DC56-98AE679DA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259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919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F6397-36A9-847C-6762-44BC0565B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C04E1E0-491F-4E09-6ED4-E2F07446D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6216BF5-7EDB-4E10-7930-F75742297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  <a:br>
              <a:rPr lang="fr-FR"/>
            </a:br>
            <a:br>
              <a:rPr lang="fr-FR"/>
            </a:br>
            <a:r>
              <a:rPr lang="fr-FR"/>
              <a:t>Recherche sur les textes rapides </a:t>
            </a:r>
            <a:br>
              <a:rPr lang="fr-FR"/>
            </a:br>
            <a:r>
              <a:rPr lang="fr-FR"/>
              <a:t>Roquelaure de l’Air organisé par le ministère de la Transition écologique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8062AE-1F15-5BAF-1920-CF25DA8E9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254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B56C2-F548-A9DB-880F-9EE4D8D8E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AE95EE2-C112-4E30-1E7D-E158A6E0F5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01B7B24-ED7B-857C-B015-59941D993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NK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EE24D4-CC48-9F47-BEE0-A6693DC15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27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3D38D-EFB4-0D95-8BB1-327606680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C74FA3-8BD2-D8D4-F544-08F214448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62BECB5-87ED-7267-B935-9D5878338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NK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26E3D1-EB0D-3F8D-8E66-03FABBA60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2059D-21DC-4E4A-869F-8AB67B1185B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172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E0932-7931-11AC-EC3C-583D4BFF4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033ECD6-C220-C38A-AAD3-54431FE48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35A9C7E-7A23-7097-AD4D-480EA48DD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486DA1-8B06-8D41-1074-5D76E4A45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840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CF25B-8319-8B8C-71FE-644B2F198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3FD3AED-2933-D887-645B-9D9A14CB5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8365C3-7DB2-83D7-75D8-1F8BE6AC59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2050CD-C19D-92F1-F63A-43E5D3C508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688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55B75-78EC-0B75-C2F1-1E8AFDCB3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EBF2E10-5A7C-1D44-A530-95A60A4AC5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2351ED8-AB82-4F25-36FD-49C29B6A2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  <a:br>
              <a:rPr lang="fr-FR"/>
            </a:br>
            <a:r>
              <a:rPr lang="fr-FR"/>
              <a:t>Période estivale, on sait que  on pourra faire un suivi par mail de ce qui s’est dit</a:t>
            </a:r>
            <a:br>
              <a:rPr lang="fr-FR"/>
            </a:br>
            <a:r>
              <a:rPr lang="fr-FR"/>
              <a:t>On vous envoie un Doodle en suivi de la réunion</a:t>
            </a:r>
          </a:p>
          <a:p>
            <a:r>
              <a:rPr lang="fr-FR"/>
              <a:t>Avec envoi du support des slides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52950A-70EC-E0F2-8CC6-6F4EA45E0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19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NK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952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NK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66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1D29E-0CB6-7369-DB9F-0045F5222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3389879-9911-3152-E020-F9F8EC9DE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6708BD-6D7B-256A-60CF-FA3D75C2E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NK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B72587-1D21-2E40-F2B2-75BBCDF08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43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2FFED-A5CB-0AC9-4171-1E0ED42EE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94DFEF6-40C7-402D-1469-2FC3C984D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C66D809-DFCB-A445-066F-E3E591201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673571-D54C-F99B-9A87-60E3BDD94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348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8C3E4-4C58-41FD-BCDF-86FF8FCB01B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11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  <a:br>
              <a:rPr lang="fr-FR"/>
            </a:br>
            <a:r>
              <a:rPr lang="fr-FR"/>
              <a:t>Parler du chiffre – on communique sur 10 millions </a:t>
            </a:r>
          </a:p>
          <a:p>
            <a:r>
              <a:rPr lang="fr-FR"/>
              <a:t>Mettre en perspectives différents chiffres (4) Cour de comptes- enlève les maladies rares. </a:t>
            </a:r>
          </a:p>
          <a:p>
            <a:pPr>
              <a:buNone/>
            </a:pPr>
            <a:r>
              <a:rPr lang="fr-FR"/>
              <a:t>On s’est aligné avec le Bureau</a:t>
            </a:r>
            <a:br>
              <a:rPr lang="fr-FR"/>
            </a:br>
            <a:br>
              <a:rPr lang="fr-FR"/>
            </a:br>
            <a:r>
              <a:rPr lang="fr-FR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Concernant le chiffre de 12 millions de personnes touchées par des maladies respiratoires, il s’agit d’une estimation consolidée à partir de plusieurs sources officielles et d’expertises sectorielles, qui incluent à la fois les pathologies chroniques diagnostiquées et une part estimée de cas non diagnostiqués et de pathologies aiguës à retentissement respiratoire (comme les séquelles de pneumonies ou de COVID long).</a:t>
            </a:r>
          </a:p>
          <a:p>
            <a:pPr>
              <a:buNone/>
            </a:pPr>
            <a:r>
              <a:rPr lang="fr-FR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>
              <a:buNone/>
            </a:pPr>
            <a:r>
              <a:rPr lang="fr-FR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La Cour des comptes recense 10 % de la population dans son dernier rapport (2024) pour les pathologies majeures (asthme, BPCO, cancer du poumon). La restitution des États Généraux de la Santé Respiratoire élargit ce chiffre à plus de 10 millions de personnes, en intégrant notamment d’autres affections comme les allergies respiratoires. A cela doivent s’ajouter les affections respiratoires aiguës, saisonnières ou post-infectieuses (ex. COVID long, pneumonies), avec une incidence estimée à 6,3 millions de cas en mars 2025 selon les données de la CNAM ; les maladies respiratoires rares (ex. fibrose pulmonaire, HTP, déficit en alpha1-antitrypsine) représentant entre 20 000 et 30 000 personnes ; ainsi que les allergies respiratoires, tenant compte des variations saisonnières, comme les infections saisonnières non hospitalisées.</a:t>
            </a:r>
          </a:p>
          <a:p>
            <a:pPr>
              <a:buNone/>
            </a:pPr>
            <a:r>
              <a:rPr lang="fr-FR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fr-FR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Ce chiffre reflète une approche plus englobante dans le plaidoyer, appropriée compte tenu de la prise en compte des allergies respiratoires et des variations saisonnières, dans la mesure où elles participent à l’enjeu d’alerte sur les risques comportementaux et environnementaux. Elles n’ont pas vocation à remplacer les données de la Cour des comptes, applicable à l’ensemble des contextes.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37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D6D0A-02D8-4C45-91B4-B3168E5A8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BE85CB2-7E35-0716-DDE0-367594B59E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904776A-CD56-8D65-68F1-57A0482D6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98673C-3725-AEE2-9FC5-541EE78A5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666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94ADD-EFAF-AE41-0B00-7D1B3C125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B472CB1-6884-0765-7535-3243A150E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733001E-BF31-367C-4767-DA2AD72D1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B54D8C-F2F0-3B29-4EED-47329A43B7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059D-21DC-4E4A-869F-8AB67B1185B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27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3800" y="685800"/>
            <a:ext cx="5486400" cy="5486400"/>
          </a:xfrm>
          <a:custGeom>
            <a:avLst/>
            <a:gdLst>
              <a:gd name="connsiteX0" fmla="*/ 914418 w 5486400"/>
              <a:gd name="connsiteY0" fmla="*/ 0 h 5486400"/>
              <a:gd name="connsiteX1" fmla="*/ 4571982 w 5486400"/>
              <a:gd name="connsiteY1" fmla="*/ 0 h 5486400"/>
              <a:gd name="connsiteX2" fmla="*/ 5486400 w 5486400"/>
              <a:gd name="connsiteY2" fmla="*/ 914418 h 5486400"/>
              <a:gd name="connsiteX3" fmla="*/ 5486400 w 5486400"/>
              <a:gd name="connsiteY3" fmla="*/ 4571982 h 5486400"/>
              <a:gd name="connsiteX4" fmla="*/ 4571982 w 5486400"/>
              <a:gd name="connsiteY4" fmla="*/ 5486400 h 5486400"/>
              <a:gd name="connsiteX5" fmla="*/ 914418 w 5486400"/>
              <a:gd name="connsiteY5" fmla="*/ 5486400 h 5486400"/>
              <a:gd name="connsiteX6" fmla="*/ 0 w 5486400"/>
              <a:gd name="connsiteY6" fmla="*/ 4571982 h 5486400"/>
              <a:gd name="connsiteX7" fmla="*/ 0 w 5486400"/>
              <a:gd name="connsiteY7" fmla="*/ 914418 h 5486400"/>
              <a:gd name="connsiteX8" fmla="*/ 914418 w 5486400"/>
              <a:gd name="connsiteY8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0" h="5486400">
                <a:moveTo>
                  <a:pt x="914418" y="0"/>
                </a:moveTo>
                <a:lnTo>
                  <a:pt x="4571982" y="0"/>
                </a:lnTo>
                <a:cubicBezTo>
                  <a:pt x="5077001" y="0"/>
                  <a:pt x="5486400" y="409399"/>
                  <a:pt x="5486400" y="914418"/>
                </a:cubicBezTo>
                <a:lnTo>
                  <a:pt x="5486400" y="4571982"/>
                </a:lnTo>
                <a:cubicBezTo>
                  <a:pt x="5486400" y="5077001"/>
                  <a:pt x="5077001" y="5486400"/>
                  <a:pt x="4571982" y="5486400"/>
                </a:cubicBezTo>
                <a:lnTo>
                  <a:pt x="914418" y="5486400"/>
                </a:lnTo>
                <a:cubicBezTo>
                  <a:pt x="409399" y="5486400"/>
                  <a:pt x="0" y="5077001"/>
                  <a:pt x="0" y="4571982"/>
                </a:cubicBezTo>
                <a:lnTo>
                  <a:pt x="0" y="914418"/>
                </a:lnTo>
                <a:cubicBezTo>
                  <a:pt x="0" y="409399"/>
                  <a:pt x="409399" y="0"/>
                  <a:pt x="91441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3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05701" y="2686050"/>
            <a:ext cx="4686299" cy="3638550"/>
          </a:xfrm>
          <a:custGeom>
            <a:avLst/>
            <a:gdLst>
              <a:gd name="connsiteX0" fmla="*/ 606437 w 4686299"/>
              <a:gd name="connsiteY0" fmla="*/ 0 h 3638550"/>
              <a:gd name="connsiteX1" fmla="*/ 4686299 w 4686299"/>
              <a:gd name="connsiteY1" fmla="*/ 0 h 3638550"/>
              <a:gd name="connsiteX2" fmla="*/ 4686299 w 4686299"/>
              <a:gd name="connsiteY2" fmla="*/ 3638550 h 3638550"/>
              <a:gd name="connsiteX3" fmla="*/ 606437 w 4686299"/>
              <a:gd name="connsiteY3" fmla="*/ 3638550 h 3638550"/>
              <a:gd name="connsiteX4" fmla="*/ 0 w 4686299"/>
              <a:gd name="connsiteY4" fmla="*/ 3032113 h 3638550"/>
              <a:gd name="connsiteX5" fmla="*/ 0 w 4686299"/>
              <a:gd name="connsiteY5" fmla="*/ 606437 h 3638550"/>
              <a:gd name="connsiteX6" fmla="*/ 606437 w 4686299"/>
              <a:gd name="connsiteY6" fmla="*/ 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6299" h="3638550">
                <a:moveTo>
                  <a:pt x="606437" y="0"/>
                </a:moveTo>
                <a:lnTo>
                  <a:pt x="4686299" y="0"/>
                </a:lnTo>
                <a:lnTo>
                  <a:pt x="4686299" y="3638550"/>
                </a:lnTo>
                <a:lnTo>
                  <a:pt x="606437" y="3638550"/>
                </a:lnTo>
                <a:cubicBezTo>
                  <a:pt x="271511" y="3638550"/>
                  <a:pt x="0" y="3367039"/>
                  <a:pt x="0" y="3032113"/>
                </a:cubicBezTo>
                <a:lnTo>
                  <a:pt x="0" y="606437"/>
                </a:lnTo>
                <a:cubicBezTo>
                  <a:pt x="0" y="271511"/>
                  <a:pt x="271511" y="0"/>
                  <a:pt x="606437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1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62050" y="0"/>
            <a:ext cx="6762750" cy="4229100"/>
          </a:xfrm>
          <a:custGeom>
            <a:avLst/>
            <a:gdLst>
              <a:gd name="connsiteX0" fmla="*/ 0 w 6762750"/>
              <a:gd name="connsiteY0" fmla="*/ 0 h 4229100"/>
              <a:gd name="connsiteX1" fmla="*/ 6762750 w 6762750"/>
              <a:gd name="connsiteY1" fmla="*/ 0 h 4229100"/>
              <a:gd name="connsiteX2" fmla="*/ 6762750 w 6762750"/>
              <a:gd name="connsiteY2" fmla="*/ 3192215 h 4229100"/>
              <a:gd name="connsiteX3" fmla="*/ 5635603 w 6762750"/>
              <a:gd name="connsiteY3" fmla="*/ 4229100 h 4229100"/>
              <a:gd name="connsiteX4" fmla="*/ 1127147 w 6762750"/>
              <a:gd name="connsiteY4" fmla="*/ 4229100 h 4229100"/>
              <a:gd name="connsiteX5" fmla="*/ 0 w 6762750"/>
              <a:gd name="connsiteY5" fmla="*/ 3192215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2750" h="4229100">
                <a:moveTo>
                  <a:pt x="0" y="0"/>
                </a:moveTo>
                <a:lnTo>
                  <a:pt x="6762750" y="0"/>
                </a:lnTo>
                <a:lnTo>
                  <a:pt x="6762750" y="3192215"/>
                </a:lnTo>
                <a:cubicBezTo>
                  <a:pt x="6762750" y="3764871"/>
                  <a:pt x="6258109" y="4229100"/>
                  <a:pt x="5635603" y="4229100"/>
                </a:cubicBezTo>
                <a:lnTo>
                  <a:pt x="1127147" y="4229100"/>
                </a:lnTo>
                <a:cubicBezTo>
                  <a:pt x="504641" y="4229100"/>
                  <a:pt x="0" y="3764871"/>
                  <a:pt x="0" y="3192215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59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" y="1409700"/>
            <a:ext cx="5181599" cy="5448300"/>
          </a:xfrm>
          <a:custGeom>
            <a:avLst/>
            <a:gdLst>
              <a:gd name="connsiteX0" fmla="*/ 101619 w 5181599"/>
              <a:gd name="connsiteY0" fmla="*/ 0 h 5448300"/>
              <a:gd name="connsiteX1" fmla="*/ 4165579 w 5181599"/>
              <a:gd name="connsiteY1" fmla="*/ 0 h 5448300"/>
              <a:gd name="connsiteX2" fmla="*/ 5181599 w 5181599"/>
              <a:gd name="connsiteY2" fmla="*/ 1016020 h 5448300"/>
              <a:gd name="connsiteX3" fmla="*/ 5181599 w 5181599"/>
              <a:gd name="connsiteY3" fmla="*/ 5079980 h 5448300"/>
              <a:gd name="connsiteX4" fmla="*/ 5135921 w 5181599"/>
              <a:gd name="connsiteY4" fmla="*/ 5382113 h 5448300"/>
              <a:gd name="connsiteX5" fmla="*/ 5111696 w 5181599"/>
              <a:gd name="connsiteY5" fmla="*/ 5448300 h 5448300"/>
              <a:gd name="connsiteX6" fmla="*/ 0 w 5181599"/>
              <a:gd name="connsiteY6" fmla="*/ 5448300 h 5448300"/>
              <a:gd name="connsiteX7" fmla="*/ 0 w 5181599"/>
              <a:gd name="connsiteY7" fmla="*/ 5132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1599" h="5448300">
                <a:moveTo>
                  <a:pt x="101619" y="0"/>
                </a:moveTo>
                <a:lnTo>
                  <a:pt x="4165579" y="0"/>
                </a:lnTo>
                <a:cubicBezTo>
                  <a:pt x="4726711" y="0"/>
                  <a:pt x="5181599" y="454888"/>
                  <a:pt x="5181599" y="1016020"/>
                </a:cubicBezTo>
                <a:lnTo>
                  <a:pt x="5181599" y="5079980"/>
                </a:lnTo>
                <a:cubicBezTo>
                  <a:pt x="5181599" y="5185192"/>
                  <a:pt x="5165607" y="5286670"/>
                  <a:pt x="5135921" y="5382113"/>
                </a:cubicBezTo>
                <a:lnTo>
                  <a:pt x="5111696" y="5448300"/>
                </a:lnTo>
                <a:lnTo>
                  <a:pt x="0" y="5448300"/>
                </a:lnTo>
                <a:lnTo>
                  <a:pt x="0" y="513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8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24831" y="0"/>
            <a:ext cx="6167170" cy="6129071"/>
          </a:xfrm>
          <a:custGeom>
            <a:avLst/>
            <a:gdLst>
              <a:gd name="connsiteX0" fmla="*/ 1134037 w 6167170"/>
              <a:gd name="connsiteY0" fmla="*/ 0 h 6129071"/>
              <a:gd name="connsiteX1" fmla="*/ 6167169 w 6167170"/>
              <a:gd name="connsiteY1" fmla="*/ 0 h 6129071"/>
              <a:gd name="connsiteX2" fmla="*/ 6167170 w 6167170"/>
              <a:gd name="connsiteY2" fmla="*/ 4617109 h 6129071"/>
              <a:gd name="connsiteX3" fmla="*/ 3800667 w 6167170"/>
              <a:gd name="connsiteY3" fmla="*/ 5983410 h 6129071"/>
              <a:gd name="connsiteX4" fmla="*/ 2317338 w 6167170"/>
              <a:gd name="connsiteY4" fmla="*/ 5585954 h 6129071"/>
              <a:gd name="connsiteX5" fmla="*/ 145660 w 6167170"/>
              <a:gd name="connsiteY5" fmla="*/ 1824497 h 6129071"/>
              <a:gd name="connsiteX6" fmla="*/ 543117 w 6167170"/>
              <a:gd name="connsiteY6" fmla="*/ 341168 h 61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7170" h="6129071">
                <a:moveTo>
                  <a:pt x="1134037" y="0"/>
                </a:moveTo>
                <a:lnTo>
                  <a:pt x="6167169" y="0"/>
                </a:lnTo>
                <a:lnTo>
                  <a:pt x="6167170" y="4617109"/>
                </a:lnTo>
                <a:lnTo>
                  <a:pt x="3800667" y="5983410"/>
                </a:lnTo>
                <a:cubicBezTo>
                  <a:pt x="3281302" y="6283266"/>
                  <a:pt x="2617194" y="6105319"/>
                  <a:pt x="2317338" y="5585954"/>
                </a:cubicBezTo>
                <a:lnTo>
                  <a:pt x="145660" y="1824497"/>
                </a:lnTo>
                <a:cubicBezTo>
                  <a:pt x="-154196" y="1305132"/>
                  <a:pt x="23752" y="641024"/>
                  <a:pt x="543117" y="341168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7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084810"/>
            <a:ext cx="9269589" cy="5777103"/>
          </a:xfrm>
          <a:custGeom>
            <a:avLst/>
            <a:gdLst>
              <a:gd name="connsiteX0" fmla="*/ 725665 w 9269589"/>
              <a:gd name="connsiteY0" fmla="*/ 2514600 h 5777103"/>
              <a:gd name="connsiteX1" fmla="*/ 1129785 w 9269589"/>
              <a:gd name="connsiteY1" fmla="*/ 2681991 h 5777103"/>
              <a:gd name="connsiteX2" fmla="*/ 4224897 w 9269589"/>
              <a:gd name="connsiteY2" fmla="*/ 5777103 h 5777103"/>
              <a:gd name="connsiteX3" fmla="*/ 0 w 9269589"/>
              <a:gd name="connsiteY3" fmla="*/ 5777103 h 5777103"/>
              <a:gd name="connsiteX4" fmla="*/ 1 w 9269589"/>
              <a:gd name="connsiteY4" fmla="*/ 3003537 h 5777103"/>
              <a:gd name="connsiteX5" fmla="*/ 321546 w 9269589"/>
              <a:gd name="connsiteY5" fmla="*/ 2681991 h 5777103"/>
              <a:gd name="connsiteX6" fmla="*/ 725665 w 9269589"/>
              <a:gd name="connsiteY6" fmla="*/ 2514600 h 5777103"/>
              <a:gd name="connsiteX7" fmla="*/ 3255759 w 9269589"/>
              <a:gd name="connsiteY7" fmla="*/ 0 h 5777103"/>
              <a:gd name="connsiteX8" fmla="*/ 3659879 w 9269589"/>
              <a:gd name="connsiteY8" fmla="*/ 167391 h 5777103"/>
              <a:gd name="connsiteX9" fmla="*/ 9269589 w 9269589"/>
              <a:gd name="connsiteY9" fmla="*/ 5777102 h 5777103"/>
              <a:gd name="connsiteX10" fmla="*/ 4420251 w 9269589"/>
              <a:gd name="connsiteY10" fmla="*/ 5777102 h 5777103"/>
              <a:gd name="connsiteX11" fmla="*/ 1235209 w 9269589"/>
              <a:gd name="connsiteY11" fmla="*/ 2592061 h 5777103"/>
              <a:gd name="connsiteX12" fmla="*/ 1235209 w 9269589"/>
              <a:gd name="connsiteY12" fmla="*/ 1783822 h 5777103"/>
              <a:gd name="connsiteX13" fmla="*/ 2851640 w 9269589"/>
              <a:gd name="connsiteY13" fmla="*/ 167391 h 5777103"/>
              <a:gd name="connsiteX14" fmla="*/ 3255759 w 9269589"/>
              <a:gd name="connsiteY14" fmla="*/ 0 h 577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69589" h="5777103">
                <a:moveTo>
                  <a:pt x="725665" y="2514600"/>
                </a:moveTo>
                <a:cubicBezTo>
                  <a:pt x="871928" y="2514599"/>
                  <a:pt x="1018190" y="2570397"/>
                  <a:pt x="1129785" y="2681991"/>
                </a:cubicBezTo>
                <a:lnTo>
                  <a:pt x="4224897" y="5777103"/>
                </a:lnTo>
                <a:lnTo>
                  <a:pt x="0" y="5777103"/>
                </a:lnTo>
                <a:lnTo>
                  <a:pt x="1" y="3003537"/>
                </a:lnTo>
                <a:lnTo>
                  <a:pt x="321546" y="2681991"/>
                </a:lnTo>
                <a:cubicBezTo>
                  <a:pt x="433141" y="2570396"/>
                  <a:pt x="579403" y="2514600"/>
                  <a:pt x="725665" y="2514600"/>
                </a:cubicBezTo>
                <a:close/>
                <a:moveTo>
                  <a:pt x="3255759" y="0"/>
                </a:moveTo>
                <a:cubicBezTo>
                  <a:pt x="3402022" y="0"/>
                  <a:pt x="3548285" y="55797"/>
                  <a:pt x="3659879" y="167391"/>
                </a:cubicBezTo>
                <a:lnTo>
                  <a:pt x="9269589" y="5777102"/>
                </a:lnTo>
                <a:lnTo>
                  <a:pt x="4420251" y="5777102"/>
                </a:lnTo>
                <a:lnTo>
                  <a:pt x="1235209" y="2592061"/>
                </a:lnTo>
                <a:cubicBezTo>
                  <a:pt x="1012020" y="2368872"/>
                  <a:pt x="1012020" y="2007011"/>
                  <a:pt x="1235209" y="1783822"/>
                </a:cubicBezTo>
                <a:lnTo>
                  <a:pt x="2851640" y="167391"/>
                </a:lnTo>
                <a:cubicBezTo>
                  <a:pt x="2963235" y="55796"/>
                  <a:pt x="3109497" y="0"/>
                  <a:pt x="325575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43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220929" y="3067665"/>
            <a:ext cx="3126658" cy="3126658"/>
          </a:xfrm>
          <a:custGeom>
            <a:avLst/>
            <a:gdLst>
              <a:gd name="connsiteX0" fmla="*/ 521120 w 3126658"/>
              <a:gd name="connsiteY0" fmla="*/ 0 h 3126658"/>
              <a:gd name="connsiteX1" fmla="*/ 2605538 w 3126658"/>
              <a:gd name="connsiteY1" fmla="*/ 0 h 3126658"/>
              <a:gd name="connsiteX2" fmla="*/ 3126658 w 3126658"/>
              <a:gd name="connsiteY2" fmla="*/ 521120 h 3126658"/>
              <a:gd name="connsiteX3" fmla="*/ 3126658 w 3126658"/>
              <a:gd name="connsiteY3" fmla="*/ 2605538 h 3126658"/>
              <a:gd name="connsiteX4" fmla="*/ 2605538 w 3126658"/>
              <a:gd name="connsiteY4" fmla="*/ 3126658 h 3126658"/>
              <a:gd name="connsiteX5" fmla="*/ 521120 w 3126658"/>
              <a:gd name="connsiteY5" fmla="*/ 3126658 h 3126658"/>
              <a:gd name="connsiteX6" fmla="*/ 0 w 3126658"/>
              <a:gd name="connsiteY6" fmla="*/ 2605538 h 3126658"/>
              <a:gd name="connsiteX7" fmla="*/ 0 w 3126658"/>
              <a:gd name="connsiteY7" fmla="*/ 521120 h 3126658"/>
              <a:gd name="connsiteX8" fmla="*/ 521120 w 3126658"/>
              <a:gd name="connsiteY8" fmla="*/ 0 h 312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6658" h="3126658">
                <a:moveTo>
                  <a:pt x="521120" y="0"/>
                </a:moveTo>
                <a:lnTo>
                  <a:pt x="2605538" y="0"/>
                </a:lnTo>
                <a:cubicBezTo>
                  <a:pt x="2893345" y="0"/>
                  <a:pt x="3126658" y="233313"/>
                  <a:pt x="3126658" y="521120"/>
                </a:cubicBezTo>
                <a:lnTo>
                  <a:pt x="3126658" y="2605538"/>
                </a:lnTo>
                <a:cubicBezTo>
                  <a:pt x="3126658" y="2893345"/>
                  <a:pt x="2893345" y="3126658"/>
                  <a:pt x="2605538" y="3126658"/>
                </a:cubicBezTo>
                <a:lnTo>
                  <a:pt x="521120" y="3126658"/>
                </a:lnTo>
                <a:cubicBezTo>
                  <a:pt x="233313" y="3126658"/>
                  <a:pt x="0" y="2893345"/>
                  <a:pt x="0" y="2605538"/>
                </a:cubicBezTo>
                <a:lnTo>
                  <a:pt x="0" y="521120"/>
                </a:lnTo>
                <a:cubicBezTo>
                  <a:pt x="0" y="233313"/>
                  <a:pt x="233313" y="0"/>
                  <a:pt x="52112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447958" y="3067665"/>
            <a:ext cx="3126658" cy="3126658"/>
          </a:xfrm>
          <a:custGeom>
            <a:avLst/>
            <a:gdLst>
              <a:gd name="connsiteX0" fmla="*/ 521120 w 3126658"/>
              <a:gd name="connsiteY0" fmla="*/ 0 h 3126658"/>
              <a:gd name="connsiteX1" fmla="*/ 2605538 w 3126658"/>
              <a:gd name="connsiteY1" fmla="*/ 0 h 3126658"/>
              <a:gd name="connsiteX2" fmla="*/ 3126658 w 3126658"/>
              <a:gd name="connsiteY2" fmla="*/ 521120 h 3126658"/>
              <a:gd name="connsiteX3" fmla="*/ 3126658 w 3126658"/>
              <a:gd name="connsiteY3" fmla="*/ 2605538 h 3126658"/>
              <a:gd name="connsiteX4" fmla="*/ 2605538 w 3126658"/>
              <a:gd name="connsiteY4" fmla="*/ 3126658 h 3126658"/>
              <a:gd name="connsiteX5" fmla="*/ 521120 w 3126658"/>
              <a:gd name="connsiteY5" fmla="*/ 3126658 h 3126658"/>
              <a:gd name="connsiteX6" fmla="*/ 0 w 3126658"/>
              <a:gd name="connsiteY6" fmla="*/ 2605538 h 3126658"/>
              <a:gd name="connsiteX7" fmla="*/ 0 w 3126658"/>
              <a:gd name="connsiteY7" fmla="*/ 521120 h 3126658"/>
              <a:gd name="connsiteX8" fmla="*/ 521120 w 3126658"/>
              <a:gd name="connsiteY8" fmla="*/ 0 h 312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6658" h="3126658">
                <a:moveTo>
                  <a:pt x="521120" y="0"/>
                </a:moveTo>
                <a:lnTo>
                  <a:pt x="2605538" y="0"/>
                </a:lnTo>
                <a:cubicBezTo>
                  <a:pt x="2893345" y="0"/>
                  <a:pt x="3126658" y="233313"/>
                  <a:pt x="3126658" y="521120"/>
                </a:cubicBezTo>
                <a:lnTo>
                  <a:pt x="3126658" y="2605538"/>
                </a:lnTo>
                <a:cubicBezTo>
                  <a:pt x="3126658" y="2893345"/>
                  <a:pt x="2893345" y="3126658"/>
                  <a:pt x="2605538" y="3126658"/>
                </a:cubicBezTo>
                <a:lnTo>
                  <a:pt x="521120" y="3126658"/>
                </a:lnTo>
                <a:cubicBezTo>
                  <a:pt x="233313" y="3126658"/>
                  <a:pt x="0" y="2893345"/>
                  <a:pt x="0" y="2605538"/>
                </a:cubicBezTo>
                <a:lnTo>
                  <a:pt x="0" y="521120"/>
                </a:lnTo>
                <a:cubicBezTo>
                  <a:pt x="0" y="233313"/>
                  <a:pt x="233313" y="0"/>
                  <a:pt x="52112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0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495550"/>
            <a:ext cx="5524500" cy="4362450"/>
          </a:xfrm>
          <a:custGeom>
            <a:avLst/>
            <a:gdLst>
              <a:gd name="connsiteX0" fmla="*/ 0 w 5524500"/>
              <a:gd name="connsiteY0" fmla="*/ 2971800 h 4362450"/>
              <a:gd name="connsiteX1" fmla="*/ 5184768 w 5524500"/>
              <a:gd name="connsiteY1" fmla="*/ 2971800 h 4362450"/>
              <a:gd name="connsiteX2" fmla="*/ 5524500 w 5524500"/>
              <a:gd name="connsiteY2" fmla="*/ 3311532 h 4362450"/>
              <a:gd name="connsiteX3" fmla="*/ 5524500 w 5524500"/>
              <a:gd name="connsiteY3" fmla="*/ 4362450 h 4362450"/>
              <a:gd name="connsiteX4" fmla="*/ 0 w 5524500"/>
              <a:gd name="connsiteY4" fmla="*/ 4362450 h 4362450"/>
              <a:gd name="connsiteX5" fmla="*/ 0 w 5524500"/>
              <a:gd name="connsiteY5" fmla="*/ 0 h 4362450"/>
              <a:gd name="connsiteX6" fmla="*/ 5045065 w 5524500"/>
              <a:gd name="connsiteY6" fmla="*/ 0 h 4362450"/>
              <a:gd name="connsiteX7" fmla="*/ 5524500 w 5524500"/>
              <a:gd name="connsiteY7" fmla="*/ 479435 h 4362450"/>
              <a:gd name="connsiteX8" fmla="*/ 5524500 w 5524500"/>
              <a:gd name="connsiteY8" fmla="*/ 2397115 h 4362450"/>
              <a:gd name="connsiteX9" fmla="*/ 5045065 w 5524500"/>
              <a:gd name="connsiteY9" fmla="*/ 2876550 h 4362450"/>
              <a:gd name="connsiteX10" fmla="*/ 0 w 5524500"/>
              <a:gd name="connsiteY10" fmla="*/ 28765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24500" h="4362450">
                <a:moveTo>
                  <a:pt x="0" y="2971800"/>
                </a:moveTo>
                <a:lnTo>
                  <a:pt x="5184768" y="2971800"/>
                </a:lnTo>
                <a:cubicBezTo>
                  <a:pt x="5372397" y="2971800"/>
                  <a:pt x="5524500" y="3123903"/>
                  <a:pt x="5524500" y="3311532"/>
                </a:cubicBezTo>
                <a:lnTo>
                  <a:pt x="5524500" y="4362450"/>
                </a:lnTo>
                <a:lnTo>
                  <a:pt x="0" y="4362450"/>
                </a:lnTo>
                <a:close/>
                <a:moveTo>
                  <a:pt x="0" y="0"/>
                </a:moveTo>
                <a:lnTo>
                  <a:pt x="5045065" y="0"/>
                </a:lnTo>
                <a:cubicBezTo>
                  <a:pt x="5309850" y="0"/>
                  <a:pt x="5524500" y="214650"/>
                  <a:pt x="5524500" y="479435"/>
                </a:cubicBezTo>
                <a:lnTo>
                  <a:pt x="5524500" y="2397115"/>
                </a:lnTo>
                <a:cubicBezTo>
                  <a:pt x="5524500" y="2661900"/>
                  <a:pt x="5309850" y="2876550"/>
                  <a:pt x="5045065" y="2876550"/>
                </a:cubicBezTo>
                <a:lnTo>
                  <a:pt x="0" y="287655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47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08841" y="0"/>
            <a:ext cx="7683158" cy="5043247"/>
          </a:xfrm>
          <a:custGeom>
            <a:avLst/>
            <a:gdLst>
              <a:gd name="connsiteX0" fmla="*/ 1813964 w 7683158"/>
              <a:gd name="connsiteY0" fmla="*/ 0 h 5043247"/>
              <a:gd name="connsiteX1" fmla="*/ 7683158 w 7683158"/>
              <a:gd name="connsiteY1" fmla="*/ 1 h 5043247"/>
              <a:gd name="connsiteX2" fmla="*/ 7683158 w 7683158"/>
              <a:gd name="connsiteY2" fmla="*/ 589370 h 5043247"/>
              <a:gd name="connsiteX3" fmla="*/ 3452222 w 7683158"/>
              <a:gd name="connsiteY3" fmla="*/ 4820307 h 5043247"/>
              <a:gd name="connsiteX4" fmla="*/ 2375774 w 7683158"/>
              <a:gd name="connsiteY4" fmla="*/ 4820308 h 5043247"/>
              <a:gd name="connsiteX5" fmla="*/ 222939 w 7683158"/>
              <a:gd name="connsiteY5" fmla="*/ 2667474 h 5043247"/>
              <a:gd name="connsiteX6" fmla="*/ 222939 w 7683158"/>
              <a:gd name="connsiteY6" fmla="*/ 1591025 h 504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3158" h="5043247">
                <a:moveTo>
                  <a:pt x="1813964" y="0"/>
                </a:moveTo>
                <a:lnTo>
                  <a:pt x="7683158" y="1"/>
                </a:lnTo>
                <a:lnTo>
                  <a:pt x="7683158" y="589370"/>
                </a:lnTo>
                <a:lnTo>
                  <a:pt x="3452222" y="4820307"/>
                </a:lnTo>
                <a:cubicBezTo>
                  <a:pt x="3154969" y="5117561"/>
                  <a:pt x="2673026" y="5117560"/>
                  <a:pt x="2375774" y="4820308"/>
                </a:cubicBezTo>
                <a:lnTo>
                  <a:pt x="222939" y="2667474"/>
                </a:lnTo>
                <a:cubicBezTo>
                  <a:pt x="-74313" y="2370221"/>
                  <a:pt x="-74313" y="1888277"/>
                  <a:pt x="222939" y="1591025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03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906245" y="2865604"/>
            <a:ext cx="6300424" cy="3013250"/>
          </a:xfrm>
          <a:custGeom>
            <a:avLst/>
            <a:gdLst>
              <a:gd name="connsiteX0" fmla="*/ 502218 w 6300424"/>
              <a:gd name="connsiteY0" fmla="*/ 0 h 3013250"/>
              <a:gd name="connsiteX1" fmla="*/ 5798205 w 6300424"/>
              <a:gd name="connsiteY1" fmla="*/ 0 h 3013250"/>
              <a:gd name="connsiteX2" fmla="*/ 6300424 w 6300424"/>
              <a:gd name="connsiteY2" fmla="*/ 502219 h 3013250"/>
              <a:gd name="connsiteX3" fmla="*/ 6300424 w 6300424"/>
              <a:gd name="connsiteY3" fmla="*/ 2511032 h 3013250"/>
              <a:gd name="connsiteX4" fmla="*/ 5798205 w 6300424"/>
              <a:gd name="connsiteY4" fmla="*/ 3013250 h 3013250"/>
              <a:gd name="connsiteX5" fmla="*/ 502218 w 6300424"/>
              <a:gd name="connsiteY5" fmla="*/ 3013250 h 3013250"/>
              <a:gd name="connsiteX6" fmla="*/ 0 w 6300424"/>
              <a:gd name="connsiteY6" fmla="*/ 2511032 h 3013250"/>
              <a:gd name="connsiteX7" fmla="*/ 0 w 6300424"/>
              <a:gd name="connsiteY7" fmla="*/ 502219 h 3013250"/>
              <a:gd name="connsiteX8" fmla="*/ 502218 w 6300424"/>
              <a:gd name="connsiteY8" fmla="*/ 0 h 301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0424" h="3013250">
                <a:moveTo>
                  <a:pt x="502218" y="0"/>
                </a:moveTo>
                <a:lnTo>
                  <a:pt x="5798205" y="0"/>
                </a:lnTo>
                <a:cubicBezTo>
                  <a:pt x="6075573" y="0"/>
                  <a:pt x="6300424" y="224851"/>
                  <a:pt x="6300424" y="502219"/>
                </a:cubicBezTo>
                <a:lnTo>
                  <a:pt x="6300424" y="2511032"/>
                </a:lnTo>
                <a:cubicBezTo>
                  <a:pt x="6300424" y="2788399"/>
                  <a:pt x="6075573" y="3013250"/>
                  <a:pt x="5798205" y="3013250"/>
                </a:cubicBezTo>
                <a:lnTo>
                  <a:pt x="502218" y="3013250"/>
                </a:lnTo>
                <a:cubicBezTo>
                  <a:pt x="224851" y="3013250"/>
                  <a:pt x="0" y="2788399"/>
                  <a:pt x="0" y="2511032"/>
                </a:cubicBezTo>
                <a:lnTo>
                  <a:pt x="0" y="502219"/>
                </a:lnTo>
                <a:cubicBezTo>
                  <a:pt x="0" y="224851"/>
                  <a:pt x="224851" y="0"/>
                  <a:pt x="50221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78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0578" y="667467"/>
            <a:ext cx="4600789" cy="2622051"/>
          </a:xfrm>
          <a:custGeom>
            <a:avLst/>
            <a:gdLst>
              <a:gd name="connsiteX0" fmla="*/ 0 w 4600789"/>
              <a:gd name="connsiteY0" fmla="*/ 0 h 2622051"/>
              <a:gd name="connsiteX1" fmla="*/ 4600789 w 4600789"/>
              <a:gd name="connsiteY1" fmla="*/ 0 h 2622051"/>
              <a:gd name="connsiteX2" fmla="*/ 4600789 w 4600789"/>
              <a:gd name="connsiteY2" fmla="*/ 2622051 h 2622051"/>
              <a:gd name="connsiteX3" fmla="*/ 0 w 4600789"/>
              <a:gd name="connsiteY3" fmla="*/ 2622051 h 262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0789" h="2622051">
                <a:moveTo>
                  <a:pt x="0" y="0"/>
                </a:moveTo>
                <a:lnTo>
                  <a:pt x="4600789" y="0"/>
                </a:lnTo>
                <a:lnTo>
                  <a:pt x="4600789" y="2622051"/>
                </a:lnTo>
                <a:lnTo>
                  <a:pt x="0" y="262205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2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4350" y="2286000"/>
            <a:ext cx="4457700" cy="4133850"/>
          </a:xfrm>
          <a:custGeom>
            <a:avLst/>
            <a:gdLst>
              <a:gd name="connsiteX0" fmla="*/ 688989 w 4457700"/>
              <a:gd name="connsiteY0" fmla="*/ 0 h 4133850"/>
              <a:gd name="connsiteX1" fmla="*/ 3768711 w 4457700"/>
              <a:gd name="connsiteY1" fmla="*/ 0 h 4133850"/>
              <a:gd name="connsiteX2" fmla="*/ 4457700 w 4457700"/>
              <a:gd name="connsiteY2" fmla="*/ 688989 h 4133850"/>
              <a:gd name="connsiteX3" fmla="*/ 4457700 w 4457700"/>
              <a:gd name="connsiteY3" fmla="*/ 3444861 h 4133850"/>
              <a:gd name="connsiteX4" fmla="*/ 3768711 w 4457700"/>
              <a:gd name="connsiteY4" fmla="*/ 4133850 h 4133850"/>
              <a:gd name="connsiteX5" fmla="*/ 688989 w 4457700"/>
              <a:gd name="connsiteY5" fmla="*/ 4133850 h 4133850"/>
              <a:gd name="connsiteX6" fmla="*/ 0 w 4457700"/>
              <a:gd name="connsiteY6" fmla="*/ 3444861 h 4133850"/>
              <a:gd name="connsiteX7" fmla="*/ 0 w 4457700"/>
              <a:gd name="connsiteY7" fmla="*/ 688989 h 4133850"/>
              <a:gd name="connsiteX8" fmla="*/ 688989 w 4457700"/>
              <a:gd name="connsiteY8" fmla="*/ 0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4133850">
                <a:moveTo>
                  <a:pt x="688989" y="0"/>
                </a:moveTo>
                <a:lnTo>
                  <a:pt x="3768711" y="0"/>
                </a:lnTo>
                <a:cubicBezTo>
                  <a:pt x="4149229" y="0"/>
                  <a:pt x="4457700" y="308471"/>
                  <a:pt x="4457700" y="688989"/>
                </a:cubicBezTo>
                <a:lnTo>
                  <a:pt x="4457700" y="3444861"/>
                </a:lnTo>
                <a:cubicBezTo>
                  <a:pt x="4457700" y="3825379"/>
                  <a:pt x="4149229" y="4133850"/>
                  <a:pt x="3768711" y="4133850"/>
                </a:cubicBezTo>
                <a:lnTo>
                  <a:pt x="688989" y="4133850"/>
                </a:lnTo>
                <a:cubicBezTo>
                  <a:pt x="308471" y="4133850"/>
                  <a:pt x="0" y="3825379"/>
                  <a:pt x="0" y="3444861"/>
                </a:cubicBezTo>
                <a:lnTo>
                  <a:pt x="0" y="688989"/>
                </a:lnTo>
                <a:cubicBezTo>
                  <a:pt x="0" y="308471"/>
                  <a:pt x="308471" y="0"/>
                  <a:pt x="68898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24524" y="2235199"/>
            <a:ext cx="5248275" cy="3295651"/>
          </a:xfrm>
          <a:custGeom>
            <a:avLst/>
            <a:gdLst>
              <a:gd name="connsiteX0" fmla="*/ 0 w 5248275"/>
              <a:gd name="connsiteY0" fmla="*/ 0 h 3295651"/>
              <a:gd name="connsiteX1" fmla="*/ 5248275 w 5248275"/>
              <a:gd name="connsiteY1" fmla="*/ 0 h 3295651"/>
              <a:gd name="connsiteX2" fmla="*/ 5248275 w 5248275"/>
              <a:gd name="connsiteY2" fmla="*/ 3295651 h 3295651"/>
              <a:gd name="connsiteX3" fmla="*/ 0 w 5248275"/>
              <a:gd name="connsiteY3" fmla="*/ 3295651 h 329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8275" h="3295651">
                <a:moveTo>
                  <a:pt x="0" y="0"/>
                </a:moveTo>
                <a:lnTo>
                  <a:pt x="5248275" y="0"/>
                </a:lnTo>
                <a:lnTo>
                  <a:pt x="5248275" y="3295651"/>
                </a:lnTo>
                <a:lnTo>
                  <a:pt x="0" y="329565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05324" y="4338637"/>
            <a:ext cx="3067051" cy="1933575"/>
          </a:xfrm>
          <a:custGeom>
            <a:avLst/>
            <a:gdLst>
              <a:gd name="connsiteX0" fmla="*/ 0 w 3067051"/>
              <a:gd name="connsiteY0" fmla="*/ 0 h 1933575"/>
              <a:gd name="connsiteX1" fmla="*/ 3067051 w 3067051"/>
              <a:gd name="connsiteY1" fmla="*/ 0 h 1933575"/>
              <a:gd name="connsiteX2" fmla="*/ 3067051 w 3067051"/>
              <a:gd name="connsiteY2" fmla="*/ 1933575 h 1933575"/>
              <a:gd name="connsiteX3" fmla="*/ 0 w 3067051"/>
              <a:gd name="connsiteY3" fmla="*/ 1933575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051" h="1933575">
                <a:moveTo>
                  <a:pt x="0" y="0"/>
                </a:moveTo>
                <a:lnTo>
                  <a:pt x="3067051" y="0"/>
                </a:lnTo>
                <a:lnTo>
                  <a:pt x="3067051" y="1933575"/>
                </a:lnTo>
                <a:lnTo>
                  <a:pt x="0" y="1933575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64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982448" y="1128716"/>
            <a:ext cx="2409825" cy="4267201"/>
          </a:xfrm>
          <a:custGeom>
            <a:avLst/>
            <a:gdLst>
              <a:gd name="connsiteX0" fmla="*/ 0 w 2409825"/>
              <a:gd name="connsiteY0" fmla="*/ 0 h 4267201"/>
              <a:gd name="connsiteX1" fmla="*/ 2409825 w 2409825"/>
              <a:gd name="connsiteY1" fmla="*/ 0 h 4267201"/>
              <a:gd name="connsiteX2" fmla="*/ 2409825 w 2409825"/>
              <a:gd name="connsiteY2" fmla="*/ 4267201 h 4267201"/>
              <a:gd name="connsiteX3" fmla="*/ 0 w 2409825"/>
              <a:gd name="connsiteY3" fmla="*/ 4267201 h 426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825" h="4267201">
                <a:moveTo>
                  <a:pt x="0" y="0"/>
                </a:moveTo>
                <a:lnTo>
                  <a:pt x="2409825" y="0"/>
                </a:lnTo>
                <a:lnTo>
                  <a:pt x="2409825" y="4267201"/>
                </a:lnTo>
                <a:lnTo>
                  <a:pt x="0" y="426720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69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2135251" y="599134"/>
            <a:ext cx="2844922" cy="3434125"/>
          </a:xfrm>
          <a:custGeom>
            <a:avLst/>
            <a:gdLst>
              <a:gd name="connsiteX0" fmla="*/ 1422461 w 2844922"/>
              <a:gd name="connsiteY0" fmla="*/ 0 h 3434125"/>
              <a:gd name="connsiteX1" fmla="*/ 2428293 w 2844922"/>
              <a:gd name="connsiteY1" fmla="*/ 416629 h 3434125"/>
              <a:gd name="connsiteX2" fmla="*/ 2428293 w 2844922"/>
              <a:gd name="connsiteY2" fmla="*/ 2428293 h 3434125"/>
              <a:gd name="connsiteX3" fmla="*/ 1422461 w 2844922"/>
              <a:gd name="connsiteY3" fmla="*/ 3434125 h 3434125"/>
              <a:gd name="connsiteX4" fmla="*/ 416629 w 2844922"/>
              <a:gd name="connsiteY4" fmla="*/ 2428293 h 3434125"/>
              <a:gd name="connsiteX5" fmla="*/ 416629 w 2844922"/>
              <a:gd name="connsiteY5" fmla="*/ 416629 h 3434125"/>
              <a:gd name="connsiteX6" fmla="*/ 1422461 w 2844922"/>
              <a:gd name="connsiteY6" fmla="*/ 0 h 34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4922" h="3434125">
                <a:moveTo>
                  <a:pt x="1422461" y="0"/>
                </a:moveTo>
                <a:cubicBezTo>
                  <a:pt x="1786501" y="0"/>
                  <a:pt x="2150540" y="138876"/>
                  <a:pt x="2428293" y="416629"/>
                </a:cubicBezTo>
                <a:cubicBezTo>
                  <a:pt x="2983799" y="972135"/>
                  <a:pt x="2983799" y="1872787"/>
                  <a:pt x="2428293" y="2428293"/>
                </a:cubicBezTo>
                <a:lnTo>
                  <a:pt x="1422461" y="3434125"/>
                </a:lnTo>
                <a:lnTo>
                  <a:pt x="416629" y="2428293"/>
                </a:lnTo>
                <a:cubicBezTo>
                  <a:pt x="-138877" y="1872787"/>
                  <a:pt x="-138877" y="972135"/>
                  <a:pt x="416629" y="416629"/>
                </a:cubicBezTo>
                <a:cubicBezTo>
                  <a:pt x="694382" y="138876"/>
                  <a:pt x="1058422" y="0"/>
                  <a:pt x="1422461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292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041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49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724400" y="552450"/>
            <a:ext cx="6762750" cy="2781300"/>
          </a:xfrm>
          <a:custGeom>
            <a:avLst/>
            <a:gdLst>
              <a:gd name="connsiteX0" fmla="*/ 463559 w 6762750"/>
              <a:gd name="connsiteY0" fmla="*/ 0 h 2781300"/>
              <a:gd name="connsiteX1" fmla="*/ 6299191 w 6762750"/>
              <a:gd name="connsiteY1" fmla="*/ 0 h 2781300"/>
              <a:gd name="connsiteX2" fmla="*/ 6762750 w 6762750"/>
              <a:gd name="connsiteY2" fmla="*/ 463559 h 2781300"/>
              <a:gd name="connsiteX3" fmla="*/ 6762750 w 6762750"/>
              <a:gd name="connsiteY3" fmla="*/ 2317741 h 2781300"/>
              <a:gd name="connsiteX4" fmla="*/ 6299191 w 6762750"/>
              <a:gd name="connsiteY4" fmla="*/ 2781300 h 2781300"/>
              <a:gd name="connsiteX5" fmla="*/ 463559 w 6762750"/>
              <a:gd name="connsiteY5" fmla="*/ 2781300 h 2781300"/>
              <a:gd name="connsiteX6" fmla="*/ 0 w 6762750"/>
              <a:gd name="connsiteY6" fmla="*/ 2317741 h 2781300"/>
              <a:gd name="connsiteX7" fmla="*/ 0 w 6762750"/>
              <a:gd name="connsiteY7" fmla="*/ 463559 h 2781300"/>
              <a:gd name="connsiteX8" fmla="*/ 463559 w 6762750"/>
              <a:gd name="connsiteY8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2750" h="2781300">
                <a:moveTo>
                  <a:pt x="463559" y="0"/>
                </a:moveTo>
                <a:lnTo>
                  <a:pt x="6299191" y="0"/>
                </a:lnTo>
                <a:cubicBezTo>
                  <a:pt x="6555208" y="0"/>
                  <a:pt x="6762750" y="207542"/>
                  <a:pt x="6762750" y="463559"/>
                </a:cubicBezTo>
                <a:lnTo>
                  <a:pt x="6762750" y="2317741"/>
                </a:lnTo>
                <a:cubicBezTo>
                  <a:pt x="6762750" y="2573758"/>
                  <a:pt x="6555208" y="2781300"/>
                  <a:pt x="6299191" y="2781300"/>
                </a:cubicBezTo>
                <a:lnTo>
                  <a:pt x="463559" y="2781300"/>
                </a:lnTo>
                <a:cubicBezTo>
                  <a:pt x="207542" y="2781300"/>
                  <a:pt x="0" y="2573758"/>
                  <a:pt x="0" y="2317741"/>
                </a:cubicBezTo>
                <a:lnTo>
                  <a:pt x="0" y="463559"/>
                </a:lnTo>
                <a:cubicBezTo>
                  <a:pt x="0" y="207542"/>
                  <a:pt x="207542" y="0"/>
                  <a:pt x="46355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28650" y="552450"/>
            <a:ext cx="2628900" cy="5753100"/>
          </a:xfrm>
          <a:custGeom>
            <a:avLst/>
            <a:gdLst>
              <a:gd name="connsiteX0" fmla="*/ 438159 w 2628900"/>
              <a:gd name="connsiteY0" fmla="*/ 0 h 5753100"/>
              <a:gd name="connsiteX1" fmla="*/ 2190741 w 2628900"/>
              <a:gd name="connsiteY1" fmla="*/ 0 h 5753100"/>
              <a:gd name="connsiteX2" fmla="*/ 2628900 w 2628900"/>
              <a:gd name="connsiteY2" fmla="*/ 438159 h 5753100"/>
              <a:gd name="connsiteX3" fmla="*/ 2628900 w 2628900"/>
              <a:gd name="connsiteY3" fmla="*/ 5314941 h 5753100"/>
              <a:gd name="connsiteX4" fmla="*/ 2190741 w 2628900"/>
              <a:gd name="connsiteY4" fmla="*/ 5753100 h 5753100"/>
              <a:gd name="connsiteX5" fmla="*/ 438159 w 2628900"/>
              <a:gd name="connsiteY5" fmla="*/ 5753100 h 5753100"/>
              <a:gd name="connsiteX6" fmla="*/ 0 w 2628900"/>
              <a:gd name="connsiteY6" fmla="*/ 5314941 h 5753100"/>
              <a:gd name="connsiteX7" fmla="*/ 0 w 2628900"/>
              <a:gd name="connsiteY7" fmla="*/ 438159 h 5753100"/>
              <a:gd name="connsiteX8" fmla="*/ 438159 w 2628900"/>
              <a:gd name="connsiteY8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8900" h="5753100">
                <a:moveTo>
                  <a:pt x="438159" y="0"/>
                </a:moveTo>
                <a:lnTo>
                  <a:pt x="2190741" y="0"/>
                </a:lnTo>
                <a:cubicBezTo>
                  <a:pt x="2432730" y="0"/>
                  <a:pt x="2628900" y="196170"/>
                  <a:pt x="2628900" y="438159"/>
                </a:cubicBezTo>
                <a:lnTo>
                  <a:pt x="2628900" y="5314941"/>
                </a:lnTo>
                <a:cubicBezTo>
                  <a:pt x="2628900" y="5556930"/>
                  <a:pt x="2432730" y="5753100"/>
                  <a:pt x="2190741" y="5753100"/>
                </a:cubicBezTo>
                <a:lnTo>
                  <a:pt x="438159" y="5753100"/>
                </a:lnTo>
                <a:cubicBezTo>
                  <a:pt x="196170" y="5753100"/>
                  <a:pt x="0" y="5556930"/>
                  <a:pt x="0" y="5314941"/>
                </a:cubicBezTo>
                <a:lnTo>
                  <a:pt x="0" y="438159"/>
                </a:lnTo>
                <a:cubicBezTo>
                  <a:pt x="0" y="196170"/>
                  <a:pt x="196170" y="0"/>
                  <a:pt x="43815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429000" y="552450"/>
            <a:ext cx="2628900" cy="5753100"/>
          </a:xfrm>
          <a:custGeom>
            <a:avLst/>
            <a:gdLst>
              <a:gd name="connsiteX0" fmla="*/ 438159 w 2628900"/>
              <a:gd name="connsiteY0" fmla="*/ 0 h 5753100"/>
              <a:gd name="connsiteX1" fmla="*/ 2190741 w 2628900"/>
              <a:gd name="connsiteY1" fmla="*/ 0 h 5753100"/>
              <a:gd name="connsiteX2" fmla="*/ 2628900 w 2628900"/>
              <a:gd name="connsiteY2" fmla="*/ 438159 h 5753100"/>
              <a:gd name="connsiteX3" fmla="*/ 2628900 w 2628900"/>
              <a:gd name="connsiteY3" fmla="*/ 5314941 h 5753100"/>
              <a:gd name="connsiteX4" fmla="*/ 2190741 w 2628900"/>
              <a:gd name="connsiteY4" fmla="*/ 5753100 h 5753100"/>
              <a:gd name="connsiteX5" fmla="*/ 438159 w 2628900"/>
              <a:gd name="connsiteY5" fmla="*/ 5753100 h 5753100"/>
              <a:gd name="connsiteX6" fmla="*/ 0 w 2628900"/>
              <a:gd name="connsiteY6" fmla="*/ 5314941 h 5753100"/>
              <a:gd name="connsiteX7" fmla="*/ 0 w 2628900"/>
              <a:gd name="connsiteY7" fmla="*/ 438159 h 5753100"/>
              <a:gd name="connsiteX8" fmla="*/ 438159 w 2628900"/>
              <a:gd name="connsiteY8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8900" h="5753100">
                <a:moveTo>
                  <a:pt x="438159" y="0"/>
                </a:moveTo>
                <a:lnTo>
                  <a:pt x="2190741" y="0"/>
                </a:lnTo>
                <a:cubicBezTo>
                  <a:pt x="2432730" y="0"/>
                  <a:pt x="2628900" y="196170"/>
                  <a:pt x="2628900" y="438159"/>
                </a:cubicBezTo>
                <a:lnTo>
                  <a:pt x="2628900" y="5314941"/>
                </a:lnTo>
                <a:cubicBezTo>
                  <a:pt x="2628900" y="5556930"/>
                  <a:pt x="2432730" y="5753100"/>
                  <a:pt x="2190741" y="5753100"/>
                </a:cubicBezTo>
                <a:lnTo>
                  <a:pt x="438159" y="5753100"/>
                </a:lnTo>
                <a:cubicBezTo>
                  <a:pt x="196170" y="5753100"/>
                  <a:pt x="0" y="5556930"/>
                  <a:pt x="0" y="5314941"/>
                </a:cubicBezTo>
                <a:lnTo>
                  <a:pt x="0" y="438159"/>
                </a:lnTo>
                <a:cubicBezTo>
                  <a:pt x="0" y="196170"/>
                  <a:pt x="196170" y="0"/>
                  <a:pt x="43815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6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248650" y="428625"/>
            <a:ext cx="3448050" cy="6000750"/>
          </a:xfrm>
          <a:custGeom>
            <a:avLst/>
            <a:gdLst>
              <a:gd name="connsiteX0" fmla="*/ 574686 w 3448050"/>
              <a:gd name="connsiteY0" fmla="*/ 0 h 6000750"/>
              <a:gd name="connsiteX1" fmla="*/ 2873364 w 3448050"/>
              <a:gd name="connsiteY1" fmla="*/ 0 h 6000750"/>
              <a:gd name="connsiteX2" fmla="*/ 3448050 w 3448050"/>
              <a:gd name="connsiteY2" fmla="*/ 574686 h 6000750"/>
              <a:gd name="connsiteX3" fmla="*/ 3448050 w 3448050"/>
              <a:gd name="connsiteY3" fmla="*/ 5426064 h 6000750"/>
              <a:gd name="connsiteX4" fmla="*/ 2873364 w 3448050"/>
              <a:gd name="connsiteY4" fmla="*/ 6000750 h 6000750"/>
              <a:gd name="connsiteX5" fmla="*/ 574686 w 3448050"/>
              <a:gd name="connsiteY5" fmla="*/ 6000750 h 6000750"/>
              <a:gd name="connsiteX6" fmla="*/ 0 w 3448050"/>
              <a:gd name="connsiteY6" fmla="*/ 5426064 h 6000750"/>
              <a:gd name="connsiteX7" fmla="*/ 0 w 3448050"/>
              <a:gd name="connsiteY7" fmla="*/ 574686 h 6000750"/>
              <a:gd name="connsiteX8" fmla="*/ 574686 w 3448050"/>
              <a:gd name="connsiteY8" fmla="*/ 0 h 600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8050" h="6000750">
                <a:moveTo>
                  <a:pt x="574686" y="0"/>
                </a:moveTo>
                <a:lnTo>
                  <a:pt x="2873364" y="0"/>
                </a:lnTo>
                <a:cubicBezTo>
                  <a:pt x="3190754" y="0"/>
                  <a:pt x="3448050" y="257296"/>
                  <a:pt x="3448050" y="574686"/>
                </a:cubicBezTo>
                <a:lnTo>
                  <a:pt x="3448050" y="5426064"/>
                </a:lnTo>
                <a:cubicBezTo>
                  <a:pt x="3448050" y="5743454"/>
                  <a:pt x="3190754" y="6000750"/>
                  <a:pt x="2873364" y="6000750"/>
                </a:cubicBezTo>
                <a:lnTo>
                  <a:pt x="574686" y="6000750"/>
                </a:lnTo>
                <a:cubicBezTo>
                  <a:pt x="257296" y="6000750"/>
                  <a:pt x="0" y="5743454"/>
                  <a:pt x="0" y="5426064"/>
                </a:cubicBezTo>
                <a:lnTo>
                  <a:pt x="0" y="574686"/>
                </a:lnTo>
                <a:cubicBezTo>
                  <a:pt x="0" y="257296"/>
                  <a:pt x="257296" y="0"/>
                  <a:pt x="574686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924161" y="1123950"/>
            <a:ext cx="2648978" cy="4610100"/>
          </a:xfrm>
          <a:custGeom>
            <a:avLst/>
            <a:gdLst>
              <a:gd name="connsiteX0" fmla="*/ 441505 w 2648978"/>
              <a:gd name="connsiteY0" fmla="*/ 0 h 4610100"/>
              <a:gd name="connsiteX1" fmla="*/ 2207473 w 2648978"/>
              <a:gd name="connsiteY1" fmla="*/ 0 h 4610100"/>
              <a:gd name="connsiteX2" fmla="*/ 2648978 w 2648978"/>
              <a:gd name="connsiteY2" fmla="*/ 441505 h 4610100"/>
              <a:gd name="connsiteX3" fmla="*/ 2648978 w 2648978"/>
              <a:gd name="connsiteY3" fmla="*/ 4168595 h 4610100"/>
              <a:gd name="connsiteX4" fmla="*/ 2207473 w 2648978"/>
              <a:gd name="connsiteY4" fmla="*/ 4610100 h 4610100"/>
              <a:gd name="connsiteX5" fmla="*/ 441505 w 2648978"/>
              <a:gd name="connsiteY5" fmla="*/ 4610100 h 4610100"/>
              <a:gd name="connsiteX6" fmla="*/ 0 w 2648978"/>
              <a:gd name="connsiteY6" fmla="*/ 4168595 h 4610100"/>
              <a:gd name="connsiteX7" fmla="*/ 0 w 2648978"/>
              <a:gd name="connsiteY7" fmla="*/ 441505 h 4610100"/>
              <a:gd name="connsiteX8" fmla="*/ 441505 w 2648978"/>
              <a:gd name="connsiteY8" fmla="*/ 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8978" h="4610100">
                <a:moveTo>
                  <a:pt x="441505" y="0"/>
                </a:moveTo>
                <a:lnTo>
                  <a:pt x="2207473" y="0"/>
                </a:lnTo>
                <a:cubicBezTo>
                  <a:pt x="2451309" y="0"/>
                  <a:pt x="2648978" y="197669"/>
                  <a:pt x="2648978" y="441505"/>
                </a:cubicBezTo>
                <a:lnTo>
                  <a:pt x="2648978" y="4168595"/>
                </a:lnTo>
                <a:cubicBezTo>
                  <a:pt x="2648978" y="4412431"/>
                  <a:pt x="2451309" y="4610100"/>
                  <a:pt x="2207473" y="4610100"/>
                </a:cubicBezTo>
                <a:lnTo>
                  <a:pt x="441505" y="4610100"/>
                </a:lnTo>
                <a:cubicBezTo>
                  <a:pt x="197669" y="4610100"/>
                  <a:pt x="0" y="4412431"/>
                  <a:pt x="0" y="4168595"/>
                </a:cubicBezTo>
                <a:lnTo>
                  <a:pt x="0" y="441505"/>
                </a:lnTo>
                <a:cubicBezTo>
                  <a:pt x="0" y="197669"/>
                  <a:pt x="197669" y="0"/>
                  <a:pt x="441505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0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7700" y="476250"/>
            <a:ext cx="2476500" cy="3181350"/>
          </a:xfrm>
          <a:custGeom>
            <a:avLst/>
            <a:gdLst>
              <a:gd name="connsiteX0" fmla="*/ 412758 w 2476500"/>
              <a:gd name="connsiteY0" fmla="*/ 0 h 3181350"/>
              <a:gd name="connsiteX1" fmla="*/ 2063742 w 2476500"/>
              <a:gd name="connsiteY1" fmla="*/ 0 h 3181350"/>
              <a:gd name="connsiteX2" fmla="*/ 2476500 w 2476500"/>
              <a:gd name="connsiteY2" fmla="*/ 412758 h 3181350"/>
              <a:gd name="connsiteX3" fmla="*/ 2476500 w 2476500"/>
              <a:gd name="connsiteY3" fmla="*/ 2768592 h 3181350"/>
              <a:gd name="connsiteX4" fmla="*/ 2063742 w 2476500"/>
              <a:gd name="connsiteY4" fmla="*/ 3181350 h 3181350"/>
              <a:gd name="connsiteX5" fmla="*/ 412758 w 2476500"/>
              <a:gd name="connsiteY5" fmla="*/ 3181350 h 3181350"/>
              <a:gd name="connsiteX6" fmla="*/ 0 w 2476500"/>
              <a:gd name="connsiteY6" fmla="*/ 2768592 h 3181350"/>
              <a:gd name="connsiteX7" fmla="*/ 0 w 2476500"/>
              <a:gd name="connsiteY7" fmla="*/ 412758 h 3181350"/>
              <a:gd name="connsiteX8" fmla="*/ 412758 w 2476500"/>
              <a:gd name="connsiteY8" fmla="*/ 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3181350">
                <a:moveTo>
                  <a:pt x="412758" y="0"/>
                </a:moveTo>
                <a:lnTo>
                  <a:pt x="2063742" y="0"/>
                </a:lnTo>
                <a:cubicBezTo>
                  <a:pt x="2291702" y="0"/>
                  <a:pt x="2476500" y="184798"/>
                  <a:pt x="2476500" y="412758"/>
                </a:cubicBezTo>
                <a:lnTo>
                  <a:pt x="2476500" y="2768592"/>
                </a:lnTo>
                <a:cubicBezTo>
                  <a:pt x="2476500" y="2996552"/>
                  <a:pt x="2291702" y="3181350"/>
                  <a:pt x="2063742" y="3181350"/>
                </a:cubicBezTo>
                <a:lnTo>
                  <a:pt x="412758" y="3181350"/>
                </a:lnTo>
                <a:cubicBezTo>
                  <a:pt x="184798" y="3181350"/>
                  <a:pt x="0" y="2996552"/>
                  <a:pt x="0" y="2768592"/>
                </a:cubicBezTo>
                <a:lnTo>
                  <a:pt x="0" y="412758"/>
                </a:lnTo>
                <a:cubicBezTo>
                  <a:pt x="0" y="184798"/>
                  <a:pt x="184798" y="0"/>
                  <a:pt x="41275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47700" y="3829051"/>
            <a:ext cx="4876800" cy="3028949"/>
          </a:xfrm>
          <a:custGeom>
            <a:avLst/>
            <a:gdLst>
              <a:gd name="connsiteX0" fmla="*/ 812816 w 4876800"/>
              <a:gd name="connsiteY0" fmla="*/ 0 h 3028949"/>
              <a:gd name="connsiteX1" fmla="*/ 4063984 w 4876800"/>
              <a:gd name="connsiteY1" fmla="*/ 0 h 3028949"/>
              <a:gd name="connsiteX2" fmla="*/ 4876800 w 4876800"/>
              <a:gd name="connsiteY2" fmla="*/ 812816 h 3028949"/>
              <a:gd name="connsiteX3" fmla="*/ 4876800 w 4876800"/>
              <a:gd name="connsiteY3" fmla="*/ 3028949 h 3028949"/>
              <a:gd name="connsiteX4" fmla="*/ 0 w 4876800"/>
              <a:gd name="connsiteY4" fmla="*/ 3028949 h 3028949"/>
              <a:gd name="connsiteX5" fmla="*/ 0 w 4876800"/>
              <a:gd name="connsiteY5" fmla="*/ 812816 h 3028949"/>
              <a:gd name="connsiteX6" fmla="*/ 812816 w 4876800"/>
              <a:gd name="connsiteY6" fmla="*/ 0 h 302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6800" h="3028949">
                <a:moveTo>
                  <a:pt x="812816" y="0"/>
                </a:moveTo>
                <a:lnTo>
                  <a:pt x="4063984" y="0"/>
                </a:lnTo>
                <a:cubicBezTo>
                  <a:pt x="4512890" y="0"/>
                  <a:pt x="4876800" y="363910"/>
                  <a:pt x="4876800" y="812816"/>
                </a:cubicBezTo>
                <a:lnTo>
                  <a:pt x="4876800" y="3028949"/>
                </a:lnTo>
                <a:lnTo>
                  <a:pt x="0" y="3028949"/>
                </a:lnTo>
                <a:lnTo>
                  <a:pt x="0" y="812816"/>
                </a:lnTo>
                <a:cubicBezTo>
                  <a:pt x="0" y="363910"/>
                  <a:pt x="363910" y="0"/>
                  <a:pt x="812816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2228850" y="2266950"/>
            <a:ext cx="2209800" cy="2209800"/>
          </a:xfrm>
          <a:custGeom>
            <a:avLst/>
            <a:gdLst>
              <a:gd name="connsiteX0" fmla="*/ 368307 w 2209800"/>
              <a:gd name="connsiteY0" fmla="*/ 0 h 2209800"/>
              <a:gd name="connsiteX1" fmla="*/ 1841493 w 2209800"/>
              <a:gd name="connsiteY1" fmla="*/ 0 h 2209800"/>
              <a:gd name="connsiteX2" fmla="*/ 2209800 w 2209800"/>
              <a:gd name="connsiteY2" fmla="*/ 368307 h 2209800"/>
              <a:gd name="connsiteX3" fmla="*/ 2209800 w 2209800"/>
              <a:gd name="connsiteY3" fmla="*/ 1841493 h 2209800"/>
              <a:gd name="connsiteX4" fmla="*/ 1841493 w 2209800"/>
              <a:gd name="connsiteY4" fmla="*/ 2209800 h 2209800"/>
              <a:gd name="connsiteX5" fmla="*/ 368307 w 2209800"/>
              <a:gd name="connsiteY5" fmla="*/ 2209800 h 2209800"/>
              <a:gd name="connsiteX6" fmla="*/ 0 w 2209800"/>
              <a:gd name="connsiteY6" fmla="*/ 1841493 h 2209800"/>
              <a:gd name="connsiteX7" fmla="*/ 0 w 2209800"/>
              <a:gd name="connsiteY7" fmla="*/ 368307 h 2209800"/>
              <a:gd name="connsiteX8" fmla="*/ 368307 w 2209800"/>
              <a:gd name="connsiteY8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800" h="2209800">
                <a:moveTo>
                  <a:pt x="368307" y="0"/>
                </a:moveTo>
                <a:lnTo>
                  <a:pt x="1841493" y="0"/>
                </a:lnTo>
                <a:cubicBezTo>
                  <a:pt x="2044903" y="0"/>
                  <a:pt x="2209800" y="164897"/>
                  <a:pt x="2209800" y="368307"/>
                </a:cubicBezTo>
                <a:lnTo>
                  <a:pt x="2209800" y="1841493"/>
                </a:lnTo>
                <a:cubicBezTo>
                  <a:pt x="2209800" y="2044903"/>
                  <a:pt x="2044903" y="2209800"/>
                  <a:pt x="1841493" y="2209800"/>
                </a:cubicBezTo>
                <a:lnTo>
                  <a:pt x="368307" y="2209800"/>
                </a:lnTo>
                <a:cubicBezTo>
                  <a:pt x="164897" y="2209800"/>
                  <a:pt x="0" y="2044903"/>
                  <a:pt x="0" y="1841493"/>
                </a:cubicBezTo>
                <a:lnTo>
                  <a:pt x="0" y="368307"/>
                </a:lnTo>
                <a:cubicBezTo>
                  <a:pt x="0" y="164897"/>
                  <a:pt x="164897" y="0"/>
                  <a:pt x="368307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8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67100" cy="2971800"/>
          </a:xfrm>
          <a:custGeom>
            <a:avLst/>
            <a:gdLst>
              <a:gd name="connsiteX0" fmla="*/ 0 w 3467100"/>
              <a:gd name="connsiteY0" fmla="*/ 0 h 2971800"/>
              <a:gd name="connsiteX1" fmla="*/ 3467100 w 3467100"/>
              <a:gd name="connsiteY1" fmla="*/ 0 h 2971800"/>
              <a:gd name="connsiteX2" fmla="*/ 3467100 w 3467100"/>
              <a:gd name="connsiteY2" fmla="*/ 2247886 h 2971800"/>
              <a:gd name="connsiteX3" fmla="*/ 2743186 w 3467100"/>
              <a:gd name="connsiteY3" fmla="*/ 2971800 h 2971800"/>
              <a:gd name="connsiteX4" fmla="*/ 0 w 3467100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7100" h="2971800">
                <a:moveTo>
                  <a:pt x="0" y="0"/>
                </a:moveTo>
                <a:lnTo>
                  <a:pt x="3467100" y="0"/>
                </a:lnTo>
                <a:lnTo>
                  <a:pt x="3467100" y="2247886"/>
                </a:lnTo>
                <a:cubicBezTo>
                  <a:pt x="3467100" y="2647693"/>
                  <a:pt x="3142993" y="2971800"/>
                  <a:pt x="2743186" y="2971800"/>
                </a:cubicBezTo>
                <a:lnTo>
                  <a:pt x="0" y="29718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7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81900" y="0"/>
            <a:ext cx="4076700" cy="4381500"/>
          </a:xfrm>
          <a:custGeom>
            <a:avLst/>
            <a:gdLst>
              <a:gd name="connsiteX0" fmla="*/ 0 w 4076700"/>
              <a:gd name="connsiteY0" fmla="*/ 0 h 4381500"/>
              <a:gd name="connsiteX1" fmla="*/ 4076700 w 4076700"/>
              <a:gd name="connsiteY1" fmla="*/ 0 h 4381500"/>
              <a:gd name="connsiteX2" fmla="*/ 4076700 w 4076700"/>
              <a:gd name="connsiteY2" fmla="*/ 3702036 h 4381500"/>
              <a:gd name="connsiteX3" fmla="*/ 3397236 w 4076700"/>
              <a:gd name="connsiteY3" fmla="*/ 4381500 h 4381500"/>
              <a:gd name="connsiteX4" fmla="*/ 679464 w 4076700"/>
              <a:gd name="connsiteY4" fmla="*/ 4381500 h 4381500"/>
              <a:gd name="connsiteX5" fmla="*/ 0 w 4076700"/>
              <a:gd name="connsiteY5" fmla="*/ 3702036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700" h="4381500">
                <a:moveTo>
                  <a:pt x="0" y="0"/>
                </a:moveTo>
                <a:lnTo>
                  <a:pt x="4076700" y="0"/>
                </a:lnTo>
                <a:lnTo>
                  <a:pt x="4076700" y="3702036"/>
                </a:lnTo>
                <a:cubicBezTo>
                  <a:pt x="4076700" y="4077294"/>
                  <a:pt x="3772494" y="4381500"/>
                  <a:pt x="3397236" y="4381500"/>
                </a:cubicBezTo>
                <a:lnTo>
                  <a:pt x="679464" y="4381500"/>
                </a:lnTo>
                <a:cubicBezTo>
                  <a:pt x="304206" y="4381500"/>
                  <a:pt x="0" y="4077294"/>
                  <a:pt x="0" y="3702036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0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" y="-1"/>
            <a:ext cx="7161532" cy="4471181"/>
          </a:xfrm>
          <a:custGeom>
            <a:avLst/>
            <a:gdLst>
              <a:gd name="connsiteX0" fmla="*/ 0 w 7161532"/>
              <a:gd name="connsiteY0" fmla="*/ 0 h 4471181"/>
              <a:gd name="connsiteX1" fmla="*/ 7124929 w 7161532"/>
              <a:gd name="connsiteY1" fmla="*/ 0 h 4471181"/>
              <a:gd name="connsiteX2" fmla="*/ 7141422 w 7161532"/>
              <a:gd name="connsiteY2" fmla="*/ 55651 h 4471181"/>
              <a:gd name="connsiteX3" fmla="*/ 6839768 w 7161532"/>
              <a:gd name="connsiteY3" fmla="*/ 1042279 h 4471181"/>
              <a:gd name="connsiteX4" fmla="*/ 3732630 w 7161532"/>
              <a:gd name="connsiteY4" fmla="*/ 4149417 h 4471181"/>
              <a:gd name="connsiteX5" fmla="*/ 2179015 w 7161532"/>
              <a:gd name="connsiteY5" fmla="*/ 4149417 h 4471181"/>
              <a:gd name="connsiteX6" fmla="*/ 0 w 7161532"/>
              <a:gd name="connsiteY6" fmla="*/ 1970402 h 447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61532" h="4471181">
                <a:moveTo>
                  <a:pt x="0" y="0"/>
                </a:moveTo>
                <a:lnTo>
                  <a:pt x="7124929" y="0"/>
                </a:lnTo>
                <a:lnTo>
                  <a:pt x="7141422" y="55651"/>
                </a:lnTo>
                <a:cubicBezTo>
                  <a:pt x="7208456" y="401881"/>
                  <a:pt x="7107905" y="774142"/>
                  <a:pt x="6839768" y="1042279"/>
                </a:cubicBezTo>
                <a:lnTo>
                  <a:pt x="3732630" y="4149417"/>
                </a:lnTo>
                <a:cubicBezTo>
                  <a:pt x="3303611" y="4578436"/>
                  <a:pt x="2608034" y="4578436"/>
                  <a:pt x="2179015" y="4149417"/>
                </a:cubicBezTo>
                <a:lnTo>
                  <a:pt x="0" y="197040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67D88885-F791-42A3-98E7-7EA9723EE6DA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11B21188-1DBE-4D09-B287-F230AF73D41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9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itarespirer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>
            <a:off x="-108857" y="-87087"/>
            <a:ext cx="12300857" cy="694508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AF1F3"/>
              </a:gs>
              <a:gs pos="60000">
                <a:srgbClr val="F0F6F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CBC74B91-C04D-F5EB-55E6-3DF312C11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968339"/>
            <a:ext cx="15378676" cy="4397339"/>
          </a:xfrm>
          <a:prstGeom prst="rect">
            <a:avLst/>
          </a:prstGeom>
        </p:spPr>
      </p:pic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E251D78C-7465-CEB7-3898-6635BEDDF2C7}"/>
              </a:ext>
            </a:extLst>
          </p:cNvPr>
          <p:cNvSpPr/>
          <p:nvPr/>
        </p:nvSpPr>
        <p:spPr>
          <a:xfrm>
            <a:off x="391885" y="5453743"/>
            <a:ext cx="11408230" cy="402772"/>
          </a:xfrm>
          <a:prstGeom prst="roundRect">
            <a:avLst>
              <a:gd name="adj" fmla="val 22973"/>
            </a:avLst>
          </a:prstGeom>
          <a:solidFill>
            <a:srgbClr val="C7D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F529F6C9-57D3-6633-FC85-ED42057D754D}"/>
              </a:ext>
            </a:extLst>
          </p:cNvPr>
          <p:cNvSpPr txBox="1"/>
          <p:nvPr/>
        </p:nvSpPr>
        <p:spPr>
          <a:xfrm>
            <a:off x="596096" y="5470463"/>
            <a:ext cx="1099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>
                <a:latin typeface="Raleway" panose="020B0503030101060003" pitchFamily="34" charset="77"/>
              </a:rPr>
              <a:t>Réunion communication 2025</a:t>
            </a:r>
            <a:endParaRPr lang="en-US">
              <a:latin typeface="Raleway" panose="020B0503030101060003" pitchFamily="34" charset="77"/>
            </a:endParaRPr>
          </a:p>
        </p:txBody>
      </p:sp>
      <p:pic>
        <p:nvPicPr>
          <p:cNvPr id="3" name="Image 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B2E74D14-E725-C176-DEC2-C59A33A62C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25" y="1982721"/>
            <a:ext cx="6803150" cy="2892558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95B36E3E-5874-1F80-1CDD-E4CBCFEAD2AE}"/>
              </a:ext>
            </a:extLst>
          </p:cNvPr>
          <p:cNvSpPr txBox="1"/>
          <p:nvPr/>
        </p:nvSpPr>
        <p:spPr>
          <a:xfrm>
            <a:off x="596096" y="5873235"/>
            <a:ext cx="10999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>
                <a:latin typeface="Raleway" panose="020B0503030101060003" pitchFamily="34" charset="77"/>
              </a:rPr>
              <a:t>Réunion cellule communication du 23 avril 2025</a:t>
            </a:r>
            <a:endParaRPr lang="en-US" sz="1600" i="1"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764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2F613-A33A-36B0-2B7A-1CBC5B0F7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9648B05-70B3-DCB8-E1F0-4713D5D60BC9}"/>
              </a:ext>
            </a:extLst>
          </p:cNvPr>
          <p:cNvSpPr/>
          <p:nvPr/>
        </p:nvSpPr>
        <p:spPr>
          <a:xfrm>
            <a:off x="776973" y="5753968"/>
            <a:ext cx="10638053" cy="828525"/>
          </a:xfrm>
          <a:prstGeom prst="roundRect">
            <a:avLst>
              <a:gd name="adj" fmla="val 10182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400" b="1">
                <a:latin typeface="Raleway"/>
              </a:rPr>
              <a:t>Prochaines étapes : </a:t>
            </a:r>
          </a:p>
          <a:p>
            <a:pPr marL="626745" indent="-285750" algn="just"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lang="fr-FR" sz="1400">
                <a:latin typeface="Raleway"/>
                <a:ea typeface="Aptos" panose="020B0004020202020204" pitchFamily="34" charset="0"/>
                <a:cs typeface="Arial"/>
              </a:rPr>
              <a:t>Validation du CP par le Bureau et diffusion </a:t>
            </a:r>
          </a:p>
          <a:p>
            <a:pPr marL="626745" indent="-285750" algn="just"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lang="fr-FR" sz="1400">
                <a:effectLst/>
                <a:latin typeface="Raleway"/>
                <a:ea typeface="Aptos" panose="020B0004020202020204" pitchFamily="34" charset="0"/>
                <a:cs typeface="Arial"/>
              </a:rPr>
              <a:t>Poursuite de l’animation de la page </a:t>
            </a:r>
            <a:r>
              <a:rPr lang="fr-FR" sz="1400" err="1">
                <a:effectLst/>
                <a:latin typeface="Raleway"/>
                <a:ea typeface="Aptos" panose="020B0004020202020204" pitchFamily="34" charset="0"/>
                <a:cs typeface="Arial"/>
              </a:rPr>
              <a:t>Linkedin</a:t>
            </a:r>
            <a:r>
              <a:rPr lang="fr-FR" sz="1400">
                <a:effectLst/>
                <a:latin typeface="Raleway"/>
                <a:ea typeface="Aptos" panose="020B0004020202020204" pitchFamily="34" charset="0"/>
                <a:cs typeface="Arial"/>
              </a:rPr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AECE8A6-8654-65DC-D073-B280A159F865}"/>
              </a:ext>
            </a:extLst>
          </p:cNvPr>
          <p:cNvSpPr txBox="1"/>
          <p:nvPr/>
        </p:nvSpPr>
        <p:spPr>
          <a:xfrm>
            <a:off x="3176912" y="2789259"/>
            <a:ext cx="4975545" cy="578882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355600" algn="just">
              <a:tabLst>
                <a:tab pos="534988" algn="l"/>
              </a:tabLst>
            </a:pPr>
            <a:r>
              <a:rPr lang="fr-FR" sz="1400" dirty="0">
                <a:latin typeface="Raleway" pitchFamily="2" charset="0"/>
              </a:rPr>
              <a:t>Publication d’une tribune de presse en mai, pour appeler à mettre en place un PNSR 2026-2030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6BCF551-0F1F-D75F-F554-4438A81E3056}"/>
              </a:ext>
            </a:extLst>
          </p:cNvPr>
          <p:cNvSpPr txBox="1"/>
          <p:nvPr/>
        </p:nvSpPr>
        <p:spPr>
          <a:xfrm>
            <a:off x="4308857" y="4561213"/>
            <a:ext cx="5426150" cy="788670"/>
          </a:xfrm>
          <a:prstGeom prst="roundRect">
            <a:avLst>
              <a:gd name="adj" fmla="val 11903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87313" algn="just">
              <a:tabLst>
                <a:tab pos="534988" algn="l"/>
              </a:tabLst>
            </a:pPr>
            <a:r>
              <a:rPr lang="fr-FR" sz="1400" dirty="0">
                <a:latin typeface="Raleway" pitchFamily="2" charset="0"/>
              </a:rPr>
              <a:t>Publication d’un communiqué de presse appelant à la reconnaissance de la santé respiratoire et environnementale comme Grande cause nationale 2026. 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9C04CA9-1659-6D4B-CF63-6691A4A3FBE0}"/>
              </a:ext>
            </a:extLst>
          </p:cNvPr>
          <p:cNvSpPr/>
          <p:nvPr/>
        </p:nvSpPr>
        <p:spPr>
          <a:xfrm>
            <a:off x="2978879" y="2838179"/>
            <a:ext cx="509149" cy="494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Raleway" pitchFamily="2" charset="0"/>
              </a:rPr>
              <a:t>2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E0A1875-497C-20EA-DE0A-5CC2CFCC885B}"/>
              </a:ext>
            </a:extLst>
          </p:cNvPr>
          <p:cNvSpPr/>
          <p:nvPr/>
        </p:nvSpPr>
        <p:spPr>
          <a:xfrm>
            <a:off x="3898011" y="4668541"/>
            <a:ext cx="509149" cy="494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Raleway" pitchFamily="2" charset="0"/>
              </a:rPr>
              <a:t>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8F2FA0-21D3-E484-8C4D-9D60FB4CD717}"/>
              </a:ext>
            </a:extLst>
          </p:cNvPr>
          <p:cNvSpPr txBox="1"/>
          <p:nvPr/>
        </p:nvSpPr>
        <p:spPr>
          <a:xfrm>
            <a:off x="2513081" y="1614966"/>
            <a:ext cx="5291432" cy="817245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355600" algn="just">
              <a:tabLst>
                <a:tab pos="355600" algn="l"/>
              </a:tabLst>
            </a:pPr>
            <a:r>
              <a:rPr lang="fr-FR" sz="1400" dirty="0">
                <a:latin typeface="Raleway" pitchFamily="2" charset="0"/>
              </a:rPr>
              <a:t>Publications de verbatims des co-présidents de l’association pour appeler à la mise en place d’un plan national respiratoire 2026-2030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7881EEC-D48E-6737-227F-3F8B43EE3F2A}"/>
              </a:ext>
            </a:extLst>
          </p:cNvPr>
          <p:cNvSpPr/>
          <p:nvPr/>
        </p:nvSpPr>
        <p:spPr>
          <a:xfrm>
            <a:off x="2311019" y="1772727"/>
            <a:ext cx="509149" cy="494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Raleway" pitchFamily="2" charset="0"/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DFD4DD-D87D-F870-2A64-9438B241CCA9}"/>
              </a:ext>
            </a:extLst>
          </p:cNvPr>
          <p:cNvSpPr txBox="1"/>
          <p:nvPr/>
        </p:nvSpPr>
        <p:spPr>
          <a:xfrm>
            <a:off x="7740588" y="1844487"/>
            <a:ext cx="911713" cy="293479"/>
          </a:xfrm>
          <a:prstGeom prst="roundRect">
            <a:avLst>
              <a:gd name="adj" fmla="val 9981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>
                <a:solidFill>
                  <a:schemeClr val="bg1"/>
                </a:solidFill>
                <a:latin typeface="Raleway" pitchFamily="2" charset="0"/>
              </a:rPr>
              <a:t>LINKEDIN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D31704-BF7A-5A8C-1AE6-16E5B2690DE1}"/>
              </a:ext>
            </a:extLst>
          </p:cNvPr>
          <p:cNvSpPr txBox="1"/>
          <p:nvPr/>
        </p:nvSpPr>
        <p:spPr>
          <a:xfrm>
            <a:off x="8044174" y="3052885"/>
            <a:ext cx="907144" cy="293479"/>
          </a:xfrm>
          <a:prstGeom prst="roundRect">
            <a:avLst>
              <a:gd name="adj" fmla="val 9981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schemeClr val="bg1"/>
                </a:solidFill>
                <a:latin typeface="Raleway" pitchFamily="2" charset="0"/>
              </a:rPr>
              <a:t>PRESSE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3BABCB7-483E-B7DB-6837-22C21F546237}"/>
              </a:ext>
            </a:extLst>
          </p:cNvPr>
          <p:cNvSpPr txBox="1"/>
          <p:nvPr/>
        </p:nvSpPr>
        <p:spPr>
          <a:xfrm>
            <a:off x="3867415" y="3849009"/>
            <a:ext cx="5426150" cy="340519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355600" algn="just">
              <a:tabLst>
                <a:tab pos="355600" algn="l"/>
              </a:tabLst>
            </a:pPr>
            <a:r>
              <a:rPr lang="fr-FR" sz="1400" dirty="0">
                <a:latin typeface="Raleway" pitchFamily="2" charset="0"/>
              </a:rPr>
              <a:t>Republication de la tribune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608342A-526B-BFE7-8411-9DD71E279138}"/>
              </a:ext>
            </a:extLst>
          </p:cNvPr>
          <p:cNvSpPr/>
          <p:nvPr/>
        </p:nvSpPr>
        <p:spPr>
          <a:xfrm>
            <a:off x="3543567" y="3772676"/>
            <a:ext cx="509149" cy="494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Raleway" pitchFamily="2" charset="0"/>
              </a:rPr>
              <a:t>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2BE6546-347C-D2B1-6026-4835A83E968B}"/>
              </a:ext>
            </a:extLst>
          </p:cNvPr>
          <p:cNvSpPr txBox="1"/>
          <p:nvPr/>
        </p:nvSpPr>
        <p:spPr>
          <a:xfrm>
            <a:off x="9099154" y="3873082"/>
            <a:ext cx="911713" cy="293479"/>
          </a:xfrm>
          <a:prstGeom prst="roundRect">
            <a:avLst>
              <a:gd name="adj" fmla="val 9981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>
                <a:solidFill>
                  <a:schemeClr val="bg1"/>
                </a:solidFill>
                <a:latin typeface="Raleway" pitchFamily="2" charset="0"/>
              </a:rPr>
              <a:t>LINKEDIN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934844A-1B31-1308-D6F9-82570DE907B3}"/>
              </a:ext>
            </a:extLst>
          </p:cNvPr>
          <p:cNvSpPr txBox="1"/>
          <p:nvPr/>
        </p:nvSpPr>
        <p:spPr>
          <a:xfrm>
            <a:off x="9636703" y="4763308"/>
            <a:ext cx="907144" cy="293479"/>
          </a:xfrm>
          <a:prstGeom prst="roundRect">
            <a:avLst>
              <a:gd name="adj" fmla="val 9981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>
                <a:solidFill>
                  <a:schemeClr val="bg1"/>
                </a:solidFill>
                <a:latin typeface="Raleway" pitchFamily="2" charset="0"/>
              </a:rPr>
              <a:t>PRESSE</a:t>
            </a:r>
          </a:p>
        </p:txBody>
      </p:sp>
      <p:pic>
        <p:nvPicPr>
          <p:cNvPr id="16" name="Picture 4" descr="Images de Presse Logo – Téléchargement gratuit sur Freepik">
            <a:extLst>
              <a:ext uri="{FF2B5EF4-FFF2-40B4-BE49-F238E27FC236}">
                <a16:creationId xmlns:a16="http://schemas.microsoft.com/office/drawing/2014/main" id="{6E4B48C4-1072-39B7-468D-507686AFD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8962" r="10820" b="11661"/>
          <a:stretch/>
        </p:blipFill>
        <p:spPr bwMode="auto">
          <a:xfrm>
            <a:off x="9015089" y="2962004"/>
            <a:ext cx="506845" cy="5166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nkedin-icon-logo-png-transparent - Cablerie Daumesnil">
            <a:extLst>
              <a:ext uri="{FF2B5EF4-FFF2-40B4-BE49-F238E27FC236}">
                <a16:creationId xmlns:a16="http://schemas.microsoft.com/office/drawing/2014/main" id="{0C51C118-80E0-C793-68D9-0A1FC7862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27" y="1783254"/>
            <a:ext cx="424695" cy="42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linkedin-icon-logo-png-transparent - Cablerie Daumesnil">
            <a:extLst>
              <a:ext uri="{FF2B5EF4-FFF2-40B4-BE49-F238E27FC236}">
                <a16:creationId xmlns:a16="http://schemas.microsoft.com/office/drawing/2014/main" id="{884A6CBA-10D4-9BD6-D90F-9B6E98F6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941" y="3808731"/>
            <a:ext cx="424695" cy="42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mages de Presse Logo – Téléchargement gratuit sur Freepik">
            <a:extLst>
              <a:ext uri="{FF2B5EF4-FFF2-40B4-BE49-F238E27FC236}">
                <a16:creationId xmlns:a16="http://schemas.microsoft.com/office/drawing/2014/main" id="{38D2231A-0A62-339E-4CB1-50728348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8962" r="10820" b="11661"/>
          <a:stretch/>
        </p:blipFill>
        <p:spPr bwMode="auto">
          <a:xfrm>
            <a:off x="10677649" y="4627970"/>
            <a:ext cx="506845" cy="5166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D7E360BF-7A96-533C-AF92-2979A7E9C712}"/>
              </a:ext>
            </a:extLst>
          </p:cNvPr>
          <p:cNvSpPr txBox="1"/>
          <p:nvPr/>
        </p:nvSpPr>
        <p:spPr>
          <a:xfrm>
            <a:off x="270480" y="117276"/>
            <a:ext cx="11227807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800" b="1" i="1">
                <a:latin typeface="Raleway" pitchFamily="2" charset="0"/>
              </a:rPr>
              <a:t>Communication Externe</a:t>
            </a:r>
            <a:endParaRPr lang="fr-FR" sz="2800" b="1" i="1">
              <a:latin typeface="Raleway" panose="020B0503030101060003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Prochaines actions Réseaux sociaux &amp; Relations presse</a:t>
            </a:r>
          </a:p>
        </p:txBody>
      </p:sp>
    </p:spTree>
    <p:extLst>
      <p:ext uri="{BB962C8B-B14F-4D97-AF65-F5344CB8AC3E}">
        <p14:creationId xmlns:p14="http://schemas.microsoft.com/office/powerpoint/2010/main" val="189359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BA56DB14-F617-FBD1-6EB3-B752812AE9D0}"/>
              </a:ext>
            </a:extLst>
          </p:cNvPr>
          <p:cNvSpPr txBox="1"/>
          <p:nvPr/>
        </p:nvSpPr>
        <p:spPr>
          <a:xfrm>
            <a:off x="260955" y="260151"/>
            <a:ext cx="1122780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Prochaines actions Réseaux sociaux &amp; Relations presse</a:t>
            </a:r>
          </a:p>
        </p:txBody>
      </p:sp>
      <p:pic>
        <p:nvPicPr>
          <p:cNvPr id="4" name="Picture 4" descr="Images de Presse Logo – Téléchargement gratuit sur Freepik">
            <a:extLst>
              <a:ext uri="{FF2B5EF4-FFF2-40B4-BE49-F238E27FC236}">
                <a16:creationId xmlns:a16="http://schemas.microsoft.com/office/drawing/2014/main" id="{5A179201-0735-F44B-2305-BD5767CA7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8962" r="10820" b="11661"/>
          <a:stretch/>
        </p:blipFill>
        <p:spPr bwMode="auto">
          <a:xfrm>
            <a:off x="10525126" y="299102"/>
            <a:ext cx="424695" cy="4328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nkedin-icon-logo-png-transparent - Cablerie Daumesnil">
            <a:extLst>
              <a:ext uri="{FF2B5EF4-FFF2-40B4-BE49-F238E27FC236}">
                <a16:creationId xmlns:a16="http://schemas.microsoft.com/office/drawing/2014/main" id="{5828396A-3609-1745-CC62-8402B88ED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761" y="301723"/>
            <a:ext cx="424695" cy="42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484E017-44BE-8539-81E0-015D91A7E8D7}"/>
              </a:ext>
            </a:extLst>
          </p:cNvPr>
          <p:cNvSpPr txBox="1"/>
          <p:nvPr/>
        </p:nvSpPr>
        <p:spPr>
          <a:xfrm>
            <a:off x="684281" y="1296057"/>
            <a:ext cx="5291432" cy="408623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355600" algn="just">
              <a:tabLst>
                <a:tab pos="355600" algn="l"/>
              </a:tabLst>
            </a:pPr>
            <a:r>
              <a:rPr lang="fr-FR" b="1">
                <a:latin typeface="Raleway" pitchFamily="2" charset="0"/>
              </a:rPr>
              <a:t>Qu’en pensez vous ?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AB460B4-2942-CB17-8F7C-44810E101FAA}"/>
              </a:ext>
            </a:extLst>
          </p:cNvPr>
          <p:cNvSpPr txBox="1"/>
          <p:nvPr/>
        </p:nvSpPr>
        <p:spPr>
          <a:xfrm>
            <a:off x="1312931" y="2217366"/>
            <a:ext cx="5291432" cy="1191816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641350" indent="-28575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r-FR" sz="1600">
                <a:latin typeface="Raleway" pitchFamily="2" charset="0"/>
              </a:rPr>
              <a:t>Y a-t-il des sujets que vous souhaitez voir aborder dans la communication de l’association dans les prochaines semaines/mois 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3C3A2C1-C14D-DDE3-C9D3-A9C053A43EE2}"/>
              </a:ext>
            </a:extLst>
          </p:cNvPr>
          <p:cNvSpPr txBox="1"/>
          <p:nvPr/>
        </p:nvSpPr>
        <p:spPr>
          <a:xfrm>
            <a:off x="1312932" y="3601965"/>
            <a:ext cx="5291432" cy="1191816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641350" indent="-28575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r-FR" sz="1600">
                <a:latin typeface="Raleway" pitchFamily="2" charset="0"/>
              </a:rPr>
              <a:t>Quel format de post (ex: plaidoyer, infographies)? souhaiteriez vous que l’on développe pour faire passer aux mieux nos messages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3080AC2-4047-9983-7DE8-590E135C414E}"/>
              </a:ext>
            </a:extLst>
          </p:cNvPr>
          <p:cNvSpPr txBox="1"/>
          <p:nvPr/>
        </p:nvSpPr>
        <p:spPr>
          <a:xfrm>
            <a:off x="1312931" y="4973229"/>
            <a:ext cx="5354569" cy="919401"/>
          </a:xfrm>
          <a:prstGeom prst="round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641350" indent="-28575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r-FR" sz="1600">
                <a:latin typeface="Raleway" pitchFamily="2" charset="0"/>
              </a:rPr>
              <a:t>Que pensez-vous d’une adaptation de nos messages en fonction des cibles (jeunes, élus notamment) ? </a:t>
            </a:r>
          </a:p>
        </p:txBody>
      </p:sp>
      <p:pic>
        <p:nvPicPr>
          <p:cNvPr id="20" name="Graphique 19" descr="Réunion contour">
            <a:extLst>
              <a:ext uri="{FF2B5EF4-FFF2-40B4-BE49-F238E27FC236}">
                <a16:creationId xmlns:a16="http://schemas.microsoft.com/office/drawing/2014/main" id="{CDA9EFAA-8744-EFB8-38FA-A212B0CF9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64383" y="2962686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2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BFDB8-D557-A05D-098A-9FA0EF4FB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EC48E9A2-BB3F-30C3-F5CE-4E1A4A8E663F}"/>
              </a:ext>
            </a:extLst>
          </p:cNvPr>
          <p:cNvSpPr/>
          <p:nvPr/>
        </p:nvSpPr>
        <p:spPr>
          <a:xfrm>
            <a:off x="1331525" y="2848101"/>
            <a:ext cx="10796156" cy="364050"/>
          </a:xfrm>
          <a:prstGeom prst="homePlat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4B43624-CEDA-69FF-AC81-7CBC9C8D1E73}"/>
              </a:ext>
            </a:extLst>
          </p:cNvPr>
          <p:cNvSpPr txBox="1"/>
          <p:nvPr/>
        </p:nvSpPr>
        <p:spPr>
          <a:xfrm>
            <a:off x="8523951" y="4504683"/>
            <a:ext cx="1136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>
                <a:solidFill>
                  <a:schemeClr val="bg1">
                    <a:lumMod val="50000"/>
                  </a:schemeClr>
                </a:solidFill>
                <a:latin typeface="Raleway" pitchFamily="2" charset="0"/>
              </a:rPr>
              <a:t>Comité de pilotage </a:t>
            </a:r>
            <a:r>
              <a:rPr lang="fr-FR" sz="900" b="1" err="1">
                <a:solidFill>
                  <a:schemeClr val="bg1">
                    <a:lumMod val="50000"/>
                  </a:schemeClr>
                </a:solidFill>
                <a:latin typeface="Raleway" pitchFamily="2" charset="0"/>
              </a:rPr>
              <a:t>Reporting</a:t>
            </a:r>
            <a:endParaRPr lang="fr-FR" sz="900" b="1">
              <a:solidFill>
                <a:schemeClr val="bg1">
                  <a:lumMod val="50000"/>
                </a:schemeClr>
              </a:solidFill>
              <a:latin typeface="Raleway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28E31E4-B524-A405-F6D0-78E534801546}"/>
              </a:ext>
            </a:extLst>
          </p:cNvPr>
          <p:cNvSpPr txBox="1"/>
          <p:nvPr/>
        </p:nvSpPr>
        <p:spPr>
          <a:xfrm>
            <a:off x="5137447" y="4521273"/>
            <a:ext cx="1136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>
                <a:solidFill>
                  <a:schemeClr val="bg1">
                    <a:lumMod val="50000"/>
                  </a:schemeClr>
                </a:solidFill>
                <a:latin typeface="Raleway" pitchFamily="2" charset="0"/>
              </a:rPr>
              <a:t>Comité de pilotage </a:t>
            </a:r>
            <a:r>
              <a:rPr lang="fr-FR" sz="900" b="1" err="1">
                <a:solidFill>
                  <a:schemeClr val="bg1">
                    <a:lumMod val="50000"/>
                  </a:schemeClr>
                </a:solidFill>
                <a:latin typeface="Raleway" pitchFamily="2" charset="0"/>
              </a:rPr>
              <a:t>Reporting</a:t>
            </a:r>
            <a:endParaRPr lang="fr-FR" sz="900" b="1">
              <a:solidFill>
                <a:schemeClr val="bg1">
                  <a:lumMod val="50000"/>
                </a:schemeClr>
              </a:solidFill>
              <a:latin typeface="Raleway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6AEB825-F607-9CD5-010B-7B4F29D99CA7}"/>
              </a:ext>
            </a:extLst>
          </p:cNvPr>
          <p:cNvSpPr txBox="1"/>
          <p:nvPr/>
        </p:nvSpPr>
        <p:spPr>
          <a:xfrm>
            <a:off x="3477269" y="2848101"/>
            <a:ext cx="103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Mai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7DC98B-2C8B-2C28-2971-C6C56054EC71}"/>
              </a:ext>
            </a:extLst>
          </p:cNvPr>
          <p:cNvSpPr txBox="1"/>
          <p:nvPr/>
        </p:nvSpPr>
        <p:spPr>
          <a:xfrm>
            <a:off x="4378777" y="2848101"/>
            <a:ext cx="103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Juin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0E13B2F-466A-704D-2717-D77CE121EE05}"/>
              </a:ext>
            </a:extLst>
          </p:cNvPr>
          <p:cNvSpPr txBox="1"/>
          <p:nvPr/>
        </p:nvSpPr>
        <p:spPr>
          <a:xfrm>
            <a:off x="5386957" y="2848101"/>
            <a:ext cx="103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Juillet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D17A044-E639-28B1-7E9C-CF927B4C4404}"/>
              </a:ext>
            </a:extLst>
          </p:cNvPr>
          <p:cNvSpPr txBox="1"/>
          <p:nvPr/>
        </p:nvSpPr>
        <p:spPr>
          <a:xfrm>
            <a:off x="6371495" y="2848101"/>
            <a:ext cx="103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Août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C0BD32E-16D8-C631-DE93-EB3EE6E51775}"/>
              </a:ext>
            </a:extLst>
          </p:cNvPr>
          <p:cNvSpPr txBox="1"/>
          <p:nvPr/>
        </p:nvSpPr>
        <p:spPr>
          <a:xfrm>
            <a:off x="7325421" y="2848101"/>
            <a:ext cx="103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Sept.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8C2AF6E-EEEE-3357-A554-48B733938937}"/>
              </a:ext>
            </a:extLst>
          </p:cNvPr>
          <p:cNvSpPr txBox="1"/>
          <p:nvPr/>
        </p:nvSpPr>
        <p:spPr>
          <a:xfrm>
            <a:off x="8301408" y="2848101"/>
            <a:ext cx="103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Oct.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6E7AFF5-0D27-3056-EAF0-F7D880D63B53}"/>
              </a:ext>
            </a:extLst>
          </p:cNvPr>
          <p:cNvSpPr txBox="1"/>
          <p:nvPr/>
        </p:nvSpPr>
        <p:spPr>
          <a:xfrm>
            <a:off x="10217382" y="2848101"/>
            <a:ext cx="103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Déc.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999927-EE67-B4D1-2A6E-5BEF9E708374}"/>
              </a:ext>
            </a:extLst>
          </p:cNvPr>
          <p:cNvSpPr txBox="1"/>
          <p:nvPr/>
        </p:nvSpPr>
        <p:spPr>
          <a:xfrm>
            <a:off x="9271896" y="2848101"/>
            <a:ext cx="103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Nov.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667AF1-982A-8392-E2F5-610D144A886F}"/>
              </a:ext>
            </a:extLst>
          </p:cNvPr>
          <p:cNvSpPr txBox="1"/>
          <p:nvPr/>
        </p:nvSpPr>
        <p:spPr>
          <a:xfrm>
            <a:off x="2342113" y="2848101"/>
            <a:ext cx="103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Avril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CB081B9F-AB75-00DA-64D0-1BF5D0014FE6}"/>
              </a:ext>
            </a:extLst>
          </p:cNvPr>
          <p:cNvSpPr/>
          <p:nvPr/>
        </p:nvSpPr>
        <p:spPr>
          <a:xfrm>
            <a:off x="82989" y="3413542"/>
            <a:ext cx="1072260" cy="1607556"/>
          </a:xfrm>
          <a:prstGeom prst="roundRect">
            <a:avLst>
              <a:gd name="adj" fmla="val 11747"/>
            </a:avLst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solidFill>
                  <a:schemeClr val="tx2"/>
                </a:solidFill>
                <a:latin typeface="Raleway" pitchFamily="2" charset="0"/>
              </a:rPr>
              <a:t>Réseaux sociaux</a:t>
            </a:r>
          </a:p>
          <a:p>
            <a:pPr algn="ctr"/>
            <a:endParaRPr lang="fr-FR" sz="1200" b="1">
              <a:solidFill>
                <a:schemeClr val="tx2"/>
              </a:solidFill>
              <a:latin typeface="Raleway" pitchFamily="2" charset="0"/>
            </a:endParaRPr>
          </a:p>
          <a:p>
            <a:pPr algn="ctr"/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1028" name="Rectangle : coins arrondis 1027">
            <a:extLst>
              <a:ext uri="{FF2B5EF4-FFF2-40B4-BE49-F238E27FC236}">
                <a16:creationId xmlns:a16="http://schemas.microsoft.com/office/drawing/2014/main" id="{96FBDB59-EC33-2CF2-9ADD-A8980F1BA56A}"/>
              </a:ext>
            </a:extLst>
          </p:cNvPr>
          <p:cNvSpPr/>
          <p:nvPr/>
        </p:nvSpPr>
        <p:spPr>
          <a:xfrm>
            <a:off x="82989" y="5310778"/>
            <a:ext cx="1072260" cy="1430622"/>
          </a:xfrm>
          <a:prstGeom prst="roundRect">
            <a:avLst>
              <a:gd name="adj" fmla="val 10952"/>
            </a:avLst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" pitchFamily="2" charset="0"/>
              </a:rPr>
              <a:t>Presse</a:t>
            </a:r>
          </a:p>
          <a:p>
            <a:pPr algn="ctr"/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  <a:p>
            <a:pPr algn="ctr"/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  <a:p>
            <a:pPr algn="ctr"/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1078" name="ZoneTexte 1077">
            <a:extLst>
              <a:ext uri="{FF2B5EF4-FFF2-40B4-BE49-F238E27FC236}">
                <a16:creationId xmlns:a16="http://schemas.microsoft.com/office/drawing/2014/main" id="{0F6A24D0-8752-637A-5866-BC77F67035B1}"/>
              </a:ext>
            </a:extLst>
          </p:cNvPr>
          <p:cNvSpPr txBox="1"/>
          <p:nvPr/>
        </p:nvSpPr>
        <p:spPr>
          <a:xfrm>
            <a:off x="9693395" y="6386627"/>
            <a:ext cx="2480414" cy="430887"/>
          </a:xfrm>
          <a:prstGeom prst="homePlate">
            <a:avLst/>
          </a:prstGeom>
          <a:solidFill>
            <a:schemeClr val="bg1"/>
          </a:solidFill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2" charset="0"/>
              </a:rPr>
              <a:t>X</a:t>
            </a:r>
          </a:p>
          <a:p>
            <a:pPr algn="ctr">
              <a:defRPr/>
            </a:pPr>
            <a:r>
              <a:rPr lang="fr-FR" sz="1100">
                <a:solidFill>
                  <a:schemeClr val="bg1"/>
                </a:solidFill>
                <a:latin typeface="Raleway" pitchFamily="2" charset="0"/>
              </a:rPr>
              <a:t>X</a:t>
            </a:r>
            <a:endParaRPr kumimoji="0" lang="fr-FR" sz="11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AA1C7F1-B279-BA0F-9846-9DAAD4BD770A}"/>
              </a:ext>
            </a:extLst>
          </p:cNvPr>
          <p:cNvSpPr txBox="1"/>
          <p:nvPr/>
        </p:nvSpPr>
        <p:spPr>
          <a:xfrm>
            <a:off x="4037801" y="5380673"/>
            <a:ext cx="962540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002060"/>
                </a:solidFill>
                <a:latin typeface="Raleway" pitchFamily="2" charset="0"/>
              </a:rPr>
              <a:t>Tribune appelant à un PNSR 2026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C3A370E-D403-0E4B-0A46-40841B7DF29B}"/>
              </a:ext>
            </a:extLst>
          </p:cNvPr>
          <p:cNvSpPr txBox="1"/>
          <p:nvPr/>
        </p:nvSpPr>
        <p:spPr>
          <a:xfrm>
            <a:off x="5593324" y="5383932"/>
            <a:ext cx="1077069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002060"/>
                </a:solidFill>
                <a:latin typeface="Raleway" pitchFamily="2" charset="0"/>
              </a:rPr>
              <a:t>CP à l’occasion du rapport Charges et produits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70E9BC2-F904-4E82-AC94-F321178DC62F}"/>
              </a:ext>
            </a:extLst>
          </p:cNvPr>
          <p:cNvSpPr txBox="1"/>
          <p:nvPr/>
        </p:nvSpPr>
        <p:spPr>
          <a:xfrm>
            <a:off x="8175155" y="5533905"/>
            <a:ext cx="1672779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002060"/>
                </a:solidFill>
                <a:latin typeface="Raleway" pitchFamily="2" charset="0"/>
              </a:rPr>
              <a:t>Tribune à l’occasion de la période PLFSS</a:t>
            </a:r>
          </a:p>
        </p:txBody>
      </p:sp>
      <p:sp>
        <p:nvSpPr>
          <p:cNvPr id="55" name="Flèche : droite 54">
            <a:extLst>
              <a:ext uri="{FF2B5EF4-FFF2-40B4-BE49-F238E27FC236}">
                <a16:creationId xmlns:a16="http://schemas.microsoft.com/office/drawing/2014/main" id="{6D8ED890-9F67-CC89-7D9A-744F4DDF0A5C}"/>
              </a:ext>
            </a:extLst>
          </p:cNvPr>
          <p:cNvSpPr/>
          <p:nvPr/>
        </p:nvSpPr>
        <p:spPr>
          <a:xfrm>
            <a:off x="1331525" y="6286044"/>
            <a:ext cx="10535125" cy="54410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>
                <a:solidFill>
                  <a:srgbClr val="002060"/>
                </a:solidFill>
                <a:latin typeface="Raleway" pitchFamily="2" charset="0"/>
              </a:rPr>
              <a:t>Rédaction, suivi et relance des sollicitations, organisation des ITW </a:t>
            </a:r>
          </a:p>
        </p:txBody>
      </p:sp>
      <p:sp>
        <p:nvSpPr>
          <p:cNvPr id="1044" name="ZoneTexte 1043">
            <a:extLst>
              <a:ext uri="{FF2B5EF4-FFF2-40B4-BE49-F238E27FC236}">
                <a16:creationId xmlns:a16="http://schemas.microsoft.com/office/drawing/2014/main" id="{888DB332-03B5-C860-AC21-DD7EB5D180F2}"/>
              </a:ext>
            </a:extLst>
          </p:cNvPr>
          <p:cNvSpPr txBox="1"/>
          <p:nvPr/>
        </p:nvSpPr>
        <p:spPr>
          <a:xfrm>
            <a:off x="3867280" y="3820013"/>
            <a:ext cx="11746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002060"/>
                </a:solidFill>
                <a:latin typeface="Raleway" pitchFamily="2" charset="0"/>
              </a:rPr>
              <a:t>Focus sur le Colloque et les résultats de l’Observatoire</a:t>
            </a:r>
            <a:endParaRPr lang="fr-FR" sz="900" dirty="0">
              <a:solidFill>
                <a:srgbClr val="002060"/>
              </a:solidFill>
              <a:latin typeface="Raleway" pitchFamily="2" charset="0"/>
            </a:endParaRPr>
          </a:p>
        </p:txBody>
      </p:sp>
      <p:cxnSp>
        <p:nvCxnSpPr>
          <p:cNvPr id="1054" name="Connecteur droit 1053">
            <a:extLst>
              <a:ext uri="{FF2B5EF4-FFF2-40B4-BE49-F238E27FC236}">
                <a16:creationId xmlns:a16="http://schemas.microsoft.com/office/drawing/2014/main" id="{C30F51D6-2266-13F5-7E02-06708EFD858A}"/>
              </a:ext>
            </a:extLst>
          </p:cNvPr>
          <p:cNvCxnSpPr>
            <a:cxnSpLocks/>
          </p:cNvCxnSpPr>
          <p:nvPr/>
        </p:nvCxnSpPr>
        <p:spPr>
          <a:xfrm flipV="1">
            <a:off x="-18191" y="5135117"/>
            <a:ext cx="12192000" cy="13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ZoneTexte 1057">
            <a:extLst>
              <a:ext uri="{FF2B5EF4-FFF2-40B4-BE49-F238E27FC236}">
                <a16:creationId xmlns:a16="http://schemas.microsoft.com/office/drawing/2014/main" id="{BA903CC6-6355-0D84-0C4C-405FD30D81AD}"/>
              </a:ext>
            </a:extLst>
          </p:cNvPr>
          <p:cNvSpPr txBox="1"/>
          <p:nvPr/>
        </p:nvSpPr>
        <p:spPr>
          <a:xfrm>
            <a:off x="7273825" y="4605391"/>
            <a:ext cx="10902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900" b="1" dirty="0">
                <a:solidFill>
                  <a:srgbClr val="002060"/>
                </a:solidFill>
                <a:latin typeface="Raleway"/>
              </a:rPr>
              <a:t>Post sur le PLFSS</a:t>
            </a:r>
            <a:endParaRPr lang="fr-FR" sz="900" dirty="0">
              <a:solidFill>
                <a:srgbClr val="002060"/>
              </a:solidFill>
              <a:highlight>
                <a:srgbClr val="FFFF00"/>
              </a:highlight>
              <a:latin typeface="Raleway"/>
            </a:endParaRPr>
          </a:p>
        </p:txBody>
      </p:sp>
      <p:sp>
        <p:nvSpPr>
          <p:cNvPr id="1061" name="ZoneTexte 1060">
            <a:extLst>
              <a:ext uri="{FF2B5EF4-FFF2-40B4-BE49-F238E27FC236}">
                <a16:creationId xmlns:a16="http://schemas.microsoft.com/office/drawing/2014/main" id="{0571B633-71E3-22B8-6490-29B83C87CBA8}"/>
              </a:ext>
            </a:extLst>
          </p:cNvPr>
          <p:cNvSpPr txBox="1"/>
          <p:nvPr/>
        </p:nvSpPr>
        <p:spPr>
          <a:xfrm>
            <a:off x="2578960" y="4482559"/>
            <a:ext cx="1136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>
                <a:solidFill>
                  <a:schemeClr val="bg1">
                    <a:lumMod val="50000"/>
                  </a:schemeClr>
                </a:solidFill>
                <a:latin typeface="Raleway" pitchFamily="2" charset="0"/>
              </a:rPr>
              <a:t>Comité de pilotage </a:t>
            </a:r>
            <a:r>
              <a:rPr lang="fr-FR" sz="900" b="1" err="1">
                <a:solidFill>
                  <a:schemeClr val="bg1">
                    <a:lumMod val="50000"/>
                  </a:schemeClr>
                </a:solidFill>
                <a:latin typeface="Raleway" pitchFamily="2" charset="0"/>
              </a:rPr>
              <a:t>Reporting</a:t>
            </a:r>
            <a:endParaRPr lang="fr-FR" sz="900" b="1">
              <a:solidFill>
                <a:schemeClr val="bg1">
                  <a:lumMod val="50000"/>
                </a:schemeClr>
              </a:solidFill>
              <a:latin typeface="Raleway" pitchFamily="2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3879F3C-0AD5-A1D8-C940-47347F993169}"/>
              </a:ext>
            </a:extLst>
          </p:cNvPr>
          <p:cNvSpPr txBox="1"/>
          <p:nvPr/>
        </p:nvSpPr>
        <p:spPr>
          <a:xfrm>
            <a:off x="7261482" y="2379495"/>
            <a:ext cx="1249374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aleway" pitchFamily="2" charset="0"/>
              </a:rPr>
              <a:t>Présentation PLFSS CM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3BE1D6D-9E3B-19C1-271D-EF1D0906F299}"/>
              </a:ext>
            </a:extLst>
          </p:cNvPr>
          <p:cNvSpPr txBox="1"/>
          <p:nvPr/>
        </p:nvSpPr>
        <p:spPr>
          <a:xfrm>
            <a:off x="5554840" y="1982469"/>
            <a:ext cx="933902" cy="66401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2" charset="0"/>
              </a:rPr>
              <a:t>Rapport charges et produits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6DC6255-1D2C-313F-7B49-102BFB58DA18}"/>
              </a:ext>
            </a:extLst>
          </p:cNvPr>
          <p:cNvSpPr txBox="1"/>
          <p:nvPr/>
        </p:nvSpPr>
        <p:spPr>
          <a:xfrm>
            <a:off x="8746706" y="2370923"/>
            <a:ext cx="1835746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aleway" pitchFamily="2" charset="0"/>
              </a:rPr>
              <a:t>Examen et discussion du PLFSS 2026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05C428B-F6BD-66AD-997F-4E970C0A8BE3}"/>
              </a:ext>
            </a:extLst>
          </p:cNvPr>
          <p:cNvSpPr txBox="1"/>
          <p:nvPr/>
        </p:nvSpPr>
        <p:spPr>
          <a:xfrm>
            <a:off x="4272149" y="1905853"/>
            <a:ext cx="1177249" cy="81724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2" charset="0"/>
              </a:rPr>
              <a:t>Colloque CDAR et résultats de l’Observatoire</a:t>
            </a:r>
          </a:p>
        </p:txBody>
      </p:sp>
      <p:pic>
        <p:nvPicPr>
          <p:cNvPr id="51" name="Picture 4" descr="Images de Presse Logo – Téléchargement gratuit sur Freepik">
            <a:extLst>
              <a:ext uri="{FF2B5EF4-FFF2-40B4-BE49-F238E27FC236}">
                <a16:creationId xmlns:a16="http://schemas.microsoft.com/office/drawing/2014/main" id="{970FE950-6FEE-6030-E358-7E5CC1F89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8962" r="10820" b="11661"/>
          <a:stretch/>
        </p:blipFill>
        <p:spPr bwMode="auto">
          <a:xfrm>
            <a:off x="365695" y="5990735"/>
            <a:ext cx="506845" cy="5166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linkedin-icon-logo-png-transparent - Cablerie Daumesnil">
            <a:extLst>
              <a:ext uri="{FF2B5EF4-FFF2-40B4-BE49-F238E27FC236}">
                <a16:creationId xmlns:a16="http://schemas.microsoft.com/office/drawing/2014/main" id="{5B24E1D1-EF69-5B96-34D6-0AF4A049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8" y="4415742"/>
            <a:ext cx="422520" cy="4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ZoneTexte 1028">
            <a:extLst>
              <a:ext uri="{FF2B5EF4-FFF2-40B4-BE49-F238E27FC236}">
                <a16:creationId xmlns:a16="http://schemas.microsoft.com/office/drawing/2014/main" id="{F7B18CD2-38F2-4160-7EC7-9BBD2983FC56}"/>
              </a:ext>
            </a:extLst>
          </p:cNvPr>
          <p:cNvSpPr txBox="1"/>
          <p:nvPr/>
        </p:nvSpPr>
        <p:spPr>
          <a:xfrm>
            <a:off x="10217382" y="4591247"/>
            <a:ext cx="117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err="1">
                <a:solidFill>
                  <a:schemeClr val="bg1">
                    <a:lumMod val="50000"/>
                  </a:schemeClr>
                </a:solidFill>
                <a:latin typeface="Raleway" pitchFamily="2" charset="0"/>
              </a:rPr>
              <a:t>Reporting</a:t>
            </a:r>
            <a:r>
              <a:rPr lang="fr-FR" sz="900" b="1">
                <a:solidFill>
                  <a:schemeClr val="bg1">
                    <a:lumMod val="50000"/>
                  </a:schemeClr>
                </a:solidFill>
                <a:latin typeface="Raleway" pitchFamily="2" charset="0"/>
              </a:rPr>
              <a:t> et bilan vs. début 2025</a:t>
            </a:r>
          </a:p>
        </p:txBody>
      </p:sp>
      <p:sp>
        <p:nvSpPr>
          <p:cNvPr id="1031" name="ZoneTexte 1030">
            <a:extLst>
              <a:ext uri="{FF2B5EF4-FFF2-40B4-BE49-F238E27FC236}">
                <a16:creationId xmlns:a16="http://schemas.microsoft.com/office/drawing/2014/main" id="{F43C197C-6D7C-E293-82F4-A5A63F80837B}"/>
              </a:ext>
            </a:extLst>
          </p:cNvPr>
          <p:cNvSpPr txBox="1"/>
          <p:nvPr/>
        </p:nvSpPr>
        <p:spPr>
          <a:xfrm>
            <a:off x="5087784" y="3820013"/>
            <a:ext cx="8505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002060"/>
                </a:solidFill>
                <a:latin typeface="Raleway" pitchFamily="2" charset="0"/>
              </a:rPr>
              <a:t>+ </a:t>
            </a:r>
            <a:r>
              <a:rPr lang="fr-FR" sz="900" b="1" dirty="0" err="1">
                <a:solidFill>
                  <a:srgbClr val="002060"/>
                </a:solidFill>
                <a:latin typeface="Raleway" pitchFamily="2" charset="0"/>
              </a:rPr>
              <a:t>Posts</a:t>
            </a:r>
            <a:r>
              <a:rPr lang="fr-FR" sz="900" b="1" dirty="0">
                <a:solidFill>
                  <a:srgbClr val="002060"/>
                </a:solidFill>
                <a:latin typeface="Raleway" pitchFamily="2" charset="0"/>
              </a:rPr>
              <a:t> pour mettre en valeur le Colloque</a:t>
            </a:r>
          </a:p>
        </p:txBody>
      </p:sp>
      <p:cxnSp>
        <p:nvCxnSpPr>
          <p:cNvPr id="1048" name="Connecteur droit 1047">
            <a:extLst>
              <a:ext uri="{FF2B5EF4-FFF2-40B4-BE49-F238E27FC236}">
                <a16:creationId xmlns:a16="http://schemas.microsoft.com/office/drawing/2014/main" id="{12025ABF-A9E7-0B95-6FD6-29A2ECB3342A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2851845" y="3171381"/>
            <a:ext cx="5700" cy="196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Connecteur droit 1052">
            <a:extLst>
              <a:ext uri="{FF2B5EF4-FFF2-40B4-BE49-F238E27FC236}">
                <a16:creationId xmlns:a16="http://schemas.microsoft.com/office/drawing/2014/main" id="{8F892AE3-1CD0-08BD-4419-C6AF18CC27B9}"/>
              </a:ext>
            </a:extLst>
          </p:cNvPr>
          <p:cNvCxnSpPr>
            <a:cxnSpLocks/>
            <a:stCxn id="37" idx="4"/>
          </p:cNvCxnSpPr>
          <p:nvPr/>
        </p:nvCxnSpPr>
        <p:spPr>
          <a:xfrm flipH="1">
            <a:off x="3981018" y="3171381"/>
            <a:ext cx="5983" cy="186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Connecteur droit 1054">
            <a:extLst>
              <a:ext uri="{FF2B5EF4-FFF2-40B4-BE49-F238E27FC236}">
                <a16:creationId xmlns:a16="http://schemas.microsoft.com/office/drawing/2014/main" id="{0821C5AC-A617-E289-F5CE-6D3221B9BA79}"/>
              </a:ext>
            </a:extLst>
          </p:cNvPr>
          <p:cNvCxnSpPr>
            <a:cxnSpLocks/>
            <a:stCxn id="38" idx="4"/>
          </p:cNvCxnSpPr>
          <p:nvPr/>
        </p:nvCxnSpPr>
        <p:spPr>
          <a:xfrm flipH="1">
            <a:off x="4885368" y="3171381"/>
            <a:ext cx="18730" cy="177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Connecteur droit 1055">
            <a:extLst>
              <a:ext uri="{FF2B5EF4-FFF2-40B4-BE49-F238E27FC236}">
                <a16:creationId xmlns:a16="http://schemas.microsoft.com/office/drawing/2014/main" id="{3560A729-97D5-2935-E0D9-910B0F678182}"/>
              </a:ext>
            </a:extLst>
          </p:cNvPr>
          <p:cNvCxnSpPr>
            <a:cxnSpLocks/>
            <a:stCxn id="39" idx="4"/>
          </p:cNvCxnSpPr>
          <p:nvPr/>
        </p:nvCxnSpPr>
        <p:spPr>
          <a:xfrm flipH="1">
            <a:off x="5919751" y="3171381"/>
            <a:ext cx="8116" cy="20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Connecteur droit 1058">
            <a:extLst>
              <a:ext uri="{FF2B5EF4-FFF2-40B4-BE49-F238E27FC236}">
                <a16:creationId xmlns:a16="http://schemas.microsoft.com/office/drawing/2014/main" id="{67829859-884F-ABCB-CB36-2AD982DD40CE}"/>
              </a:ext>
            </a:extLst>
          </p:cNvPr>
          <p:cNvCxnSpPr>
            <a:cxnSpLocks/>
          </p:cNvCxnSpPr>
          <p:nvPr/>
        </p:nvCxnSpPr>
        <p:spPr>
          <a:xfrm flipH="1">
            <a:off x="7812556" y="3171381"/>
            <a:ext cx="2292" cy="198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Connecteur droit 1067">
            <a:extLst>
              <a:ext uri="{FF2B5EF4-FFF2-40B4-BE49-F238E27FC236}">
                <a16:creationId xmlns:a16="http://schemas.microsoft.com/office/drawing/2014/main" id="{BD5AC183-B7BB-6332-6D01-98E64407E513}"/>
              </a:ext>
            </a:extLst>
          </p:cNvPr>
          <p:cNvCxnSpPr>
            <a:cxnSpLocks/>
            <a:endCxn id="41" idx="4"/>
          </p:cNvCxnSpPr>
          <p:nvPr/>
        </p:nvCxnSpPr>
        <p:spPr>
          <a:xfrm flipH="1" flipV="1">
            <a:off x="8864458" y="3171381"/>
            <a:ext cx="243" cy="147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Connecteur droit 1068">
            <a:extLst>
              <a:ext uri="{FF2B5EF4-FFF2-40B4-BE49-F238E27FC236}">
                <a16:creationId xmlns:a16="http://schemas.microsoft.com/office/drawing/2014/main" id="{60F3AD8E-B694-6929-0857-CEBE86D063A3}"/>
              </a:ext>
            </a:extLst>
          </p:cNvPr>
          <p:cNvCxnSpPr>
            <a:cxnSpLocks/>
            <a:stCxn id="42" idx="4"/>
          </p:cNvCxnSpPr>
          <p:nvPr/>
        </p:nvCxnSpPr>
        <p:spPr>
          <a:xfrm flipH="1">
            <a:off x="9852177" y="3171381"/>
            <a:ext cx="2693" cy="184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Connecteur droit 1069">
            <a:extLst>
              <a:ext uri="{FF2B5EF4-FFF2-40B4-BE49-F238E27FC236}">
                <a16:creationId xmlns:a16="http://schemas.microsoft.com/office/drawing/2014/main" id="{2DF168C2-1AFB-0D0A-1498-EF1FADD1A85A}"/>
              </a:ext>
            </a:extLst>
          </p:cNvPr>
          <p:cNvCxnSpPr>
            <a:cxnSpLocks/>
            <a:stCxn id="43" idx="4"/>
          </p:cNvCxnSpPr>
          <p:nvPr/>
        </p:nvCxnSpPr>
        <p:spPr>
          <a:xfrm flipH="1">
            <a:off x="10766186" y="3171381"/>
            <a:ext cx="7036" cy="184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B4EE18A5-4D2A-10DC-72C3-3CB6B303BF8E}"/>
              </a:ext>
            </a:extLst>
          </p:cNvPr>
          <p:cNvSpPr/>
          <p:nvPr/>
        </p:nvSpPr>
        <p:spPr>
          <a:xfrm>
            <a:off x="2504588" y="3304350"/>
            <a:ext cx="720003" cy="4034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1E4F71"/>
                </a:solidFill>
                <a:latin typeface="Raleway" pitchFamily="2" charset="0"/>
              </a:rPr>
              <a:t>3 </a:t>
            </a:r>
            <a:r>
              <a:rPr lang="fr-FR" sz="1100" b="1" err="1">
                <a:solidFill>
                  <a:srgbClr val="1E4F71"/>
                </a:solidFill>
                <a:latin typeface="Raleway" pitchFamily="2" charset="0"/>
              </a:rPr>
              <a:t>posts</a:t>
            </a:r>
            <a:endParaRPr lang="fr-FR" sz="11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6F27CF28-6FBD-FAF1-85F3-EF6DF564E876}"/>
              </a:ext>
            </a:extLst>
          </p:cNvPr>
          <p:cNvSpPr/>
          <p:nvPr/>
        </p:nvSpPr>
        <p:spPr>
          <a:xfrm>
            <a:off x="3597772" y="3318942"/>
            <a:ext cx="715440" cy="4034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1E4F71"/>
                </a:solidFill>
                <a:latin typeface="Raleway" pitchFamily="2" charset="0"/>
              </a:rPr>
              <a:t>3 </a:t>
            </a:r>
            <a:r>
              <a:rPr lang="fr-FR" sz="1100" b="1" err="1">
                <a:solidFill>
                  <a:srgbClr val="1E4F71"/>
                </a:solidFill>
                <a:latin typeface="Raleway" pitchFamily="2" charset="0"/>
              </a:rPr>
              <a:t>posts</a:t>
            </a:r>
            <a:endParaRPr lang="fr-FR" sz="11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A0A85378-9395-5C5C-42F5-36669569B2DC}"/>
              </a:ext>
            </a:extLst>
          </p:cNvPr>
          <p:cNvSpPr/>
          <p:nvPr/>
        </p:nvSpPr>
        <p:spPr>
          <a:xfrm>
            <a:off x="4537921" y="3318942"/>
            <a:ext cx="720003" cy="4034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1E4F71"/>
                </a:solidFill>
                <a:latin typeface="Raleway" pitchFamily="2" charset="0"/>
              </a:rPr>
              <a:t>3 </a:t>
            </a:r>
            <a:r>
              <a:rPr lang="fr-FR" sz="1100" b="1" err="1">
                <a:solidFill>
                  <a:srgbClr val="1E4F71"/>
                </a:solidFill>
                <a:latin typeface="Raleway" pitchFamily="2" charset="0"/>
              </a:rPr>
              <a:t>posts</a:t>
            </a:r>
            <a:endParaRPr lang="fr-FR" sz="11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02805DAF-E600-4932-4286-CABA3B279979}"/>
              </a:ext>
            </a:extLst>
          </p:cNvPr>
          <p:cNvSpPr/>
          <p:nvPr/>
        </p:nvSpPr>
        <p:spPr>
          <a:xfrm>
            <a:off x="7431822" y="3318942"/>
            <a:ext cx="720003" cy="4034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1E4F71"/>
                </a:solidFill>
                <a:latin typeface="Raleway" pitchFamily="2" charset="0"/>
              </a:rPr>
              <a:t>3 </a:t>
            </a:r>
            <a:r>
              <a:rPr lang="fr-FR" sz="1100" b="1" err="1">
                <a:solidFill>
                  <a:srgbClr val="1E4F71"/>
                </a:solidFill>
                <a:latin typeface="Raleway" pitchFamily="2" charset="0"/>
              </a:rPr>
              <a:t>posts</a:t>
            </a:r>
            <a:endParaRPr lang="fr-FR" sz="11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6F64F24D-0145-F69C-9B31-8C6F586A1688}"/>
              </a:ext>
            </a:extLst>
          </p:cNvPr>
          <p:cNvSpPr/>
          <p:nvPr/>
        </p:nvSpPr>
        <p:spPr>
          <a:xfrm>
            <a:off x="8478235" y="3318942"/>
            <a:ext cx="720003" cy="4034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1E4F71"/>
                </a:solidFill>
                <a:latin typeface="Raleway" pitchFamily="2" charset="0"/>
              </a:rPr>
              <a:t>3 </a:t>
            </a:r>
            <a:r>
              <a:rPr lang="fr-FR" sz="1100" b="1" err="1">
                <a:solidFill>
                  <a:srgbClr val="1E4F71"/>
                </a:solidFill>
                <a:latin typeface="Raleway" pitchFamily="2" charset="0"/>
              </a:rPr>
              <a:t>posts</a:t>
            </a:r>
            <a:endParaRPr lang="fr-FR" sz="11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1024" name="Rectangle : coins arrondis 1023">
            <a:extLst>
              <a:ext uri="{FF2B5EF4-FFF2-40B4-BE49-F238E27FC236}">
                <a16:creationId xmlns:a16="http://schemas.microsoft.com/office/drawing/2014/main" id="{D85D6E27-2038-B9C4-D131-EF90C6DAEF6E}"/>
              </a:ext>
            </a:extLst>
          </p:cNvPr>
          <p:cNvSpPr/>
          <p:nvPr/>
        </p:nvSpPr>
        <p:spPr>
          <a:xfrm>
            <a:off x="9491233" y="3318942"/>
            <a:ext cx="720003" cy="4034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1E4F71"/>
                </a:solidFill>
                <a:latin typeface="Raleway" pitchFamily="2" charset="0"/>
              </a:rPr>
              <a:t>3 </a:t>
            </a:r>
            <a:r>
              <a:rPr lang="fr-FR" sz="1100" b="1" err="1">
                <a:solidFill>
                  <a:srgbClr val="1E4F71"/>
                </a:solidFill>
                <a:latin typeface="Raleway" pitchFamily="2" charset="0"/>
              </a:rPr>
              <a:t>posts</a:t>
            </a:r>
            <a:endParaRPr lang="fr-FR" sz="11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1025" name="Rectangle : coins arrondis 1024">
            <a:extLst>
              <a:ext uri="{FF2B5EF4-FFF2-40B4-BE49-F238E27FC236}">
                <a16:creationId xmlns:a16="http://schemas.microsoft.com/office/drawing/2014/main" id="{95E158B7-C15D-0409-B7EE-C722C82F86C0}"/>
              </a:ext>
            </a:extLst>
          </p:cNvPr>
          <p:cNvSpPr/>
          <p:nvPr/>
        </p:nvSpPr>
        <p:spPr>
          <a:xfrm>
            <a:off x="10408981" y="3318942"/>
            <a:ext cx="720003" cy="4034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1E4F71"/>
                </a:solidFill>
                <a:latin typeface="Raleway" pitchFamily="2" charset="0"/>
              </a:rPr>
              <a:t>3 </a:t>
            </a:r>
            <a:r>
              <a:rPr lang="fr-FR" sz="1100" b="1" err="1">
                <a:solidFill>
                  <a:srgbClr val="1E4F71"/>
                </a:solidFill>
                <a:latin typeface="Raleway" pitchFamily="2" charset="0"/>
              </a:rPr>
              <a:t>posts</a:t>
            </a:r>
            <a:endParaRPr lang="fr-FR" sz="11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1026" name="Rectangle : coins arrondis 1025">
            <a:extLst>
              <a:ext uri="{FF2B5EF4-FFF2-40B4-BE49-F238E27FC236}">
                <a16:creationId xmlns:a16="http://schemas.microsoft.com/office/drawing/2014/main" id="{E45AA357-8AED-DF46-02A4-75CA7CEC969F}"/>
              </a:ext>
            </a:extLst>
          </p:cNvPr>
          <p:cNvSpPr/>
          <p:nvPr/>
        </p:nvSpPr>
        <p:spPr>
          <a:xfrm>
            <a:off x="5575001" y="3318942"/>
            <a:ext cx="720003" cy="4034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1E4F71"/>
                </a:solidFill>
                <a:latin typeface="Raleway" pitchFamily="2" charset="0"/>
              </a:rPr>
              <a:t>3 </a:t>
            </a:r>
            <a:r>
              <a:rPr lang="fr-FR" sz="1100" b="1" err="1">
                <a:solidFill>
                  <a:srgbClr val="1E4F71"/>
                </a:solidFill>
                <a:latin typeface="Raleway" pitchFamily="2" charset="0"/>
              </a:rPr>
              <a:t>posts</a:t>
            </a:r>
            <a:endParaRPr lang="fr-FR" sz="11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66121E3-61E7-8D10-BD50-368F3E758910}"/>
              </a:ext>
            </a:extLst>
          </p:cNvPr>
          <p:cNvSpPr/>
          <p:nvPr/>
        </p:nvSpPr>
        <p:spPr>
          <a:xfrm>
            <a:off x="3936201" y="3076484"/>
            <a:ext cx="101600" cy="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B56D2A4-9D10-4E23-ACF4-086C48A21AF3}"/>
              </a:ext>
            </a:extLst>
          </p:cNvPr>
          <p:cNvSpPr/>
          <p:nvPr/>
        </p:nvSpPr>
        <p:spPr>
          <a:xfrm>
            <a:off x="4853298" y="3076484"/>
            <a:ext cx="101600" cy="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A8DB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FE7A955A-EFD1-C136-8FEB-D33A6B6FE859}"/>
              </a:ext>
            </a:extLst>
          </p:cNvPr>
          <p:cNvSpPr/>
          <p:nvPr/>
        </p:nvSpPr>
        <p:spPr>
          <a:xfrm>
            <a:off x="5877067" y="3076484"/>
            <a:ext cx="101600" cy="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A8DB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D24DE2A1-3D03-50C9-2B9C-2DA63E8900D7}"/>
              </a:ext>
            </a:extLst>
          </p:cNvPr>
          <p:cNvSpPr/>
          <p:nvPr/>
        </p:nvSpPr>
        <p:spPr>
          <a:xfrm>
            <a:off x="7774457" y="3076484"/>
            <a:ext cx="101600" cy="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6E585FE-D987-C895-4355-FD79C5555238}"/>
              </a:ext>
            </a:extLst>
          </p:cNvPr>
          <p:cNvSpPr/>
          <p:nvPr/>
        </p:nvSpPr>
        <p:spPr>
          <a:xfrm>
            <a:off x="8813658" y="3076484"/>
            <a:ext cx="101600" cy="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348C4670-7486-3D7C-71C2-2666E6B223E5}"/>
              </a:ext>
            </a:extLst>
          </p:cNvPr>
          <p:cNvSpPr/>
          <p:nvPr/>
        </p:nvSpPr>
        <p:spPr>
          <a:xfrm>
            <a:off x="9804070" y="3076484"/>
            <a:ext cx="101600" cy="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0A68C4AA-9F23-B6BC-7010-712002719D0A}"/>
              </a:ext>
            </a:extLst>
          </p:cNvPr>
          <p:cNvSpPr/>
          <p:nvPr/>
        </p:nvSpPr>
        <p:spPr>
          <a:xfrm>
            <a:off x="10722422" y="3076484"/>
            <a:ext cx="101600" cy="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7A2627F-70D4-AF76-BBB9-F94CAC253A56}"/>
              </a:ext>
            </a:extLst>
          </p:cNvPr>
          <p:cNvSpPr/>
          <p:nvPr/>
        </p:nvSpPr>
        <p:spPr>
          <a:xfrm>
            <a:off x="6834190" y="3076484"/>
            <a:ext cx="101600" cy="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A8DB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8A89BD2-5E7D-24B3-09C5-3157DABDCB64}"/>
              </a:ext>
            </a:extLst>
          </p:cNvPr>
          <p:cNvSpPr/>
          <p:nvPr/>
        </p:nvSpPr>
        <p:spPr>
          <a:xfrm>
            <a:off x="2801045" y="3076484"/>
            <a:ext cx="101600" cy="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A8DB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1073" name="Rectangle : coins arrondis 1072">
            <a:extLst>
              <a:ext uri="{FF2B5EF4-FFF2-40B4-BE49-F238E27FC236}">
                <a16:creationId xmlns:a16="http://schemas.microsoft.com/office/drawing/2014/main" id="{DC143292-BA9D-0679-B229-4357D65396EF}"/>
              </a:ext>
            </a:extLst>
          </p:cNvPr>
          <p:cNvSpPr/>
          <p:nvPr/>
        </p:nvSpPr>
        <p:spPr>
          <a:xfrm>
            <a:off x="4511742" y="675312"/>
            <a:ext cx="937656" cy="40964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Raleway" pitchFamily="2" charset="0"/>
              </a:rPr>
              <a:t>Newsletter Collectif</a:t>
            </a:r>
          </a:p>
        </p:txBody>
      </p:sp>
      <p:sp>
        <p:nvSpPr>
          <p:cNvPr id="1074" name="Rectangle : coins arrondis 1073">
            <a:extLst>
              <a:ext uri="{FF2B5EF4-FFF2-40B4-BE49-F238E27FC236}">
                <a16:creationId xmlns:a16="http://schemas.microsoft.com/office/drawing/2014/main" id="{EA98DC61-BBA3-E2B0-B97D-2A5EEE64E5BF}"/>
              </a:ext>
            </a:extLst>
          </p:cNvPr>
          <p:cNvSpPr/>
          <p:nvPr/>
        </p:nvSpPr>
        <p:spPr>
          <a:xfrm>
            <a:off x="7340554" y="675312"/>
            <a:ext cx="937656" cy="40964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Raleway" pitchFamily="2" charset="0"/>
              </a:rPr>
              <a:t>Newsletter Collectif</a:t>
            </a:r>
          </a:p>
        </p:txBody>
      </p:sp>
      <p:sp>
        <p:nvSpPr>
          <p:cNvPr id="1075" name="Rectangle : coins arrondis 1074">
            <a:extLst>
              <a:ext uri="{FF2B5EF4-FFF2-40B4-BE49-F238E27FC236}">
                <a16:creationId xmlns:a16="http://schemas.microsoft.com/office/drawing/2014/main" id="{BD8F5722-F0F6-0A92-D18C-B51CD37D6BEB}"/>
              </a:ext>
            </a:extLst>
          </p:cNvPr>
          <p:cNvSpPr/>
          <p:nvPr/>
        </p:nvSpPr>
        <p:spPr>
          <a:xfrm>
            <a:off x="10114452" y="675312"/>
            <a:ext cx="937656" cy="40964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>
                <a:latin typeface="Raleway" pitchFamily="2" charset="0"/>
              </a:rPr>
              <a:t>Newsletter Collectif</a:t>
            </a:r>
          </a:p>
        </p:txBody>
      </p:sp>
      <p:sp>
        <p:nvSpPr>
          <p:cNvPr id="11272" name="ZoneTexte 11271">
            <a:extLst>
              <a:ext uri="{FF2B5EF4-FFF2-40B4-BE49-F238E27FC236}">
                <a16:creationId xmlns:a16="http://schemas.microsoft.com/office/drawing/2014/main" id="{69E005F3-BE49-6EF4-B289-DA125C3D9998}"/>
              </a:ext>
            </a:extLst>
          </p:cNvPr>
          <p:cNvSpPr txBox="1"/>
          <p:nvPr/>
        </p:nvSpPr>
        <p:spPr>
          <a:xfrm>
            <a:off x="7508527" y="1188558"/>
            <a:ext cx="937657" cy="57256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 b="1">
                <a:solidFill>
                  <a:schemeClr val="bg1"/>
                </a:solidFill>
                <a:latin typeface="Raleway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Journée mondiale du poumon</a:t>
            </a:r>
          </a:p>
          <a:p>
            <a:r>
              <a:rPr lang="fr-FR" dirty="0"/>
              <a:t>(25/09)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7E504324-4905-C022-D568-407C9C2B909E}"/>
              </a:ext>
            </a:extLst>
          </p:cNvPr>
          <p:cNvSpPr txBox="1"/>
          <p:nvPr/>
        </p:nvSpPr>
        <p:spPr>
          <a:xfrm>
            <a:off x="178098" y="163871"/>
            <a:ext cx="669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D54190"/>
                </a:solidFill>
                <a:latin typeface="Raleway" pitchFamily="2" charset="0"/>
              </a:rPr>
              <a:t>Communication externe - Plan éditorial</a:t>
            </a:r>
            <a:endParaRPr lang="fr-FR" sz="2400" b="1">
              <a:solidFill>
                <a:srgbClr val="D54190"/>
              </a:solidFill>
              <a:highlight>
                <a:srgbClr val="FFFF00"/>
              </a:highlight>
              <a:latin typeface="Raleway" panose="020B0503030101060003" pitchFamily="34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9BF5DD6-B9E1-FC07-D31F-B6EEFC523CEA}"/>
              </a:ext>
            </a:extLst>
          </p:cNvPr>
          <p:cNvSpPr txBox="1"/>
          <p:nvPr/>
        </p:nvSpPr>
        <p:spPr>
          <a:xfrm>
            <a:off x="8545766" y="1188558"/>
            <a:ext cx="1098340" cy="57256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 b="1">
                <a:solidFill>
                  <a:schemeClr val="bg1"/>
                </a:solidFill>
                <a:latin typeface="Raleway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Journée nationale de la qualité de l’air</a:t>
            </a:r>
          </a:p>
          <a:p>
            <a:r>
              <a:rPr lang="fr-FR" dirty="0"/>
              <a:t>(14/10)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72CBC0D-EE2C-3231-77AC-2B3521A3F60F}"/>
              </a:ext>
            </a:extLst>
          </p:cNvPr>
          <p:cNvSpPr/>
          <p:nvPr/>
        </p:nvSpPr>
        <p:spPr>
          <a:xfrm>
            <a:off x="3018388" y="675312"/>
            <a:ext cx="937656" cy="40964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Raleway" pitchFamily="2" charset="0"/>
              </a:rPr>
              <a:t>Newsletter Collectif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59CF047-4D36-2B76-C428-0E5754349653}"/>
              </a:ext>
            </a:extLst>
          </p:cNvPr>
          <p:cNvSpPr txBox="1"/>
          <p:nvPr/>
        </p:nvSpPr>
        <p:spPr>
          <a:xfrm>
            <a:off x="4268578" y="1188558"/>
            <a:ext cx="1180820" cy="57256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 b="1">
                <a:solidFill>
                  <a:schemeClr val="bg1"/>
                </a:solidFill>
                <a:latin typeface="Raleway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Journée mondiale de l’environnement (05/06)</a:t>
            </a:r>
          </a:p>
        </p:txBody>
      </p:sp>
    </p:spTree>
    <p:extLst>
      <p:ext uri="{BB962C8B-B14F-4D97-AF65-F5344CB8AC3E}">
        <p14:creationId xmlns:p14="http://schemas.microsoft.com/office/powerpoint/2010/main" val="258588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E8F34-E321-C230-D5E5-81FD66169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2A2C06CC-E169-B39F-505A-FE7A28C67A23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D1C697-7006-7661-5A47-82D7B301667E}"/>
              </a:ext>
            </a:extLst>
          </p:cNvPr>
          <p:cNvSpPr/>
          <p:nvPr/>
        </p:nvSpPr>
        <p:spPr>
          <a:xfrm>
            <a:off x="197329" y="3771899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97070DC4-888D-5111-91A3-F3444C02AE5B}"/>
              </a:ext>
            </a:extLst>
          </p:cNvPr>
          <p:cNvSpPr txBox="1"/>
          <p:nvPr/>
        </p:nvSpPr>
        <p:spPr>
          <a:xfrm>
            <a:off x="0" y="2547492"/>
            <a:ext cx="12192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0363"/>
            <a:r>
              <a:rPr lang="fr-FR" sz="3200" b="1">
                <a:latin typeface="Raleway" pitchFamily="2" charset="0"/>
              </a:rPr>
              <a:t>Actions de communication autour du Colloque</a:t>
            </a:r>
          </a:p>
        </p:txBody>
      </p:sp>
    </p:spTree>
    <p:extLst>
      <p:ext uri="{BB962C8B-B14F-4D97-AF65-F5344CB8AC3E}">
        <p14:creationId xmlns:p14="http://schemas.microsoft.com/office/powerpoint/2010/main" val="3619254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B4526-AF46-3F1D-A2A7-FF98168A4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810BE6C8-F6D0-170E-413C-17EC1CA74946}"/>
              </a:ext>
            </a:extLst>
          </p:cNvPr>
          <p:cNvSpPr txBox="1"/>
          <p:nvPr/>
        </p:nvSpPr>
        <p:spPr>
          <a:xfrm>
            <a:off x="197329" y="414739"/>
            <a:ext cx="8292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D54190"/>
                </a:solidFill>
                <a:effectLst/>
                <a:highlight>
                  <a:srgbClr val="FFFFFF"/>
                </a:highlight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Organisation du Colloque 2025</a:t>
            </a:r>
            <a:endParaRPr lang="fr-FR" sz="2400" b="1">
              <a:solidFill>
                <a:srgbClr val="D54190"/>
              </a:solidFill>
              <a:highlight>
                <a:srgbClr val="FFFFFF"/>
              </a:highlight>
              <a:latin typeface="Raleway" panose="020B0503030101060003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i="1">
                <a:latin typeface="Raleway" pitchFamily="2" charset="0"/>
              </a:rPr>
              <a:t>Présentation du </a:t>
            </a:r>
            <a:r>
              <a:rPr lang="fr-FR" b="1" i="1" err="1">
                <a:latin typeface="Raleway" pitchFamily="2" charset="0"/>
              </a:rPr>
              <a:t>pré-programme</a:t>
            </a:r>
            <a:b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D54190"/>
                </a:solidFill>
                <a:effectLst/>
                <a:highlight>
                  <a:srgbClr val="FFFFFF"/>
                </a:highlight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D54190"/>
                </a:solidFill>
                <a:effectLst/>
                <a:highlight>
                  <a:srgbClr val="FFFFFF"/>
                </a:highlight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3445115-A9F9-02A2-20E2-FACA8F55B86A}"/>
              </a:ext>
            </a:extLst>
          </p:cNvPr>
          <p:cNvSpPr txBox="1"/>
          <p:nvPr/>
        </p:nvSpPr>
        <p:spPr>
          <a:xfrm>
            <a:off x="439502" y="1687882"/>
            <a:ext cx="7953375" cy="408623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Raleway" pitchFamily="2" charset="0"/>
              </a:rPr>
              <a:t>Thème général : Santé respiratoire, grande cause nationale 2026 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97B515E-9B9A-348F-5AC6-534562F3DFF6}"/>
              </a:ext>
            </a:extLst>
          </p:cNvPr>
          <p:cNvSpPr txBox="1"/>
          <p:nvPr/>
        </p:nvSpPr>
        <p:spPr>
          <a:xfrm>
            <a:off x="9348492" y="799009"/>
            <a:ext cx="2557757" cy="1238366"/>
          </a:xfrm>
          <a:prstGeom prst="roundRect">
            <a:avLst>
              <a:gd name="adj" fmla="val 9981"/>
            </a:avLst>
          </a:prstGeom>
          <a:solidFill>
            <a:srgbClr val="259AA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schemeClr val="bg1"/>
                </a:solidFill>
                <a:latin typeface="Raleway" pitchFamily="2" charset="0"/>
              </a:rPr>
              <a:t>Date en cours de discussion</a:t>
            </a:r>
            <a:br>
              <a:rPr lang="fr-FR" sz="1200" b="1" dirty="0">
                <a:solidFill>
                  <a:schemeClr val="bg1"/>
                </a:solidFill>
                <a:latin typeface="Raleway" pitchFamily="2" charset="0"/>
              </a:rPr>
            </a:br>
            <a:r>
              <a:rPr lang="fr-FR" sz="1200" b="1" dirty="0">
                <a:solidFill>
                  <a:schemeClr val="bg1"/>
                </a:solidFill>
                <a:latin typeface="Raleway" pitchFamily="2" charset="0"/>
              </a:rPr>
              <a:t>Lieu à déterminer (Assemblée nationale, Sénat, ministère de la Santé)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200" b="1" dirty="0">
              <a:solidFill>
                <a:schemeClr val="bg1"/>
              </a:solidFill>
              <a:latin typeface="Raleway" pitchFamily="2" charset="0"/>
            </a:endParaRPr>
          </a:p>
        </p:txBody>
      </p:sp>
      <p:pic>
        <p:nvPicPr>
          <p:cNvPr id="4" name="Graphique 3" descr="Calendrier journalier avec un remplissage uni">
            <a:extLst>
              <a:ext uri="{FF2B5EF4-FFF2-40B4-BE49-F238E27FC236}">
                <a16:creationId xmlns:a16="http://schemas.microsoft.com/office/drawing/2014/main" id="{BB13334A-926C-2AB3-CAF4-601B7835C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9482" y="1095010"/>
            <a:ext cx="687968" cy="68796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0FD57A8-0990-31BD-579F-697FA2D0AA84}"/>
              </a:ext>
            </a:extLst>
          </p:cNvPr>
          <p:cNvSpPr txBox="1"/>
          <p:nvPr/>
        </p:nvSpPr>
        <p:spPr>
          <a:xfrm>
            <a:off x="342900" y="2349590"/>
            <a:ext cx="8146582" cy="1226106"/>
          </a:xfrm>
          <a:prstGeom prst="roundRect">
            <a:avLst>
              <a:gd name="adj" fmla="val 8902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fr-FR" sz="1400" b="1">
                <a:solidFill>
                  <a:srgbClr val="D54190"/>
                </a:solidFill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Objectifs généraux du colloque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Capitaliser sur les initiatives existantes pour faire de la santé respiratoire et environnementale la Grande Cause nationale 2026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Faire du Plan National pour la Santé Respiratoire 2026-2030 le « véhicule politique » pour traduire les ambitions de la Grande Cause nationale en objectifs et mesures concrètes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52CFD86-7EDD-2E2A-4B9B-F35648AD43B9}"/>
              </a:ext>
            </a:extLst>
          </p:cNvPr>
          <p:cNvSpPr txBox="1"/>
          <p:nvPr/>
        </p:nvSpPr>
        <p:spPr>
          <a:xfrm>
            <a:off x="2333625" y="3766428"/>
            <a:ext cx="6155857" cy="2351470"/>
          </a:xfrm>
          <a:prstGeom prst="roundRect">
            <a:avLst>
              <a:gd name="adj" fmla="val 4058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b="1">
                <a:solidFill>
                  <a:srgbClr val="D54190"/>
                </a:solidFill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Déroulé général du colloque</a:t>
            </a:r>
            <a:endParaRPr lang="fr-FR" sz="1400">
              <a:latin typeface="Raleway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400" b="1">
                <a:latin typeface="Raleway" pitchFamily="2" charset="0"/>
              </a:rPr>
              <a:t>Allocution ministérielle et/ou du parrain institutionnel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400" b="1">
                <a:latin typeface="Raleway" pitchFamily="2" charset="0"/>
              </a:rPr>
              <a:t>Allocution du Pr. Guy JOOS (IRC)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400" b="1">
                <a:latin typeface="Raleway" pitchFamily="2" charset="0"/>
              </a:rPr>
              <a:t>Mot des coprésidents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400" b="1">
                <a:latin typeface="Raleway" pitchFamily="2" charset="0"/>
              </a:rPr>
              <a:t>3 tables rondes avec Q&amp;A entre chaque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400" b="1">
                <a:latin typeface="Raleway" pitchFamily="2" charset="0"/>
              </a:rPr>
              <a:t>Conclusions du colloque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400" b="1">
                <a:latin typeface="Raleway" pitchFamily="2" charset="0"/>
              </a:rPr>
              <a:t>Echanges avec le public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45DFB3B-8058-B8C6-4DAF-F1B38ED38D2B}"/>
              </a:ext>
            </a:extLst>
          </p:cNvPr>
          <p:cNvSpPr txBox="1"/>
          <p:nvPr/>
        </p:nvSpPr>
        <p:spPr>
          <a:xfrm>
            <a:off x="9624627" y="1781986"/>
            <a:ext cx="2005486" cy="51077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Raleway" pitchFamily="2" charset="0"/>
              </a:rPr>
              <a:t>Sous le patronage du ministère de la Santé</a:t>
            </a:r>
            <a:endParaRPr lang="fr-FR" sz="120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5F72A5D-10FD-ACBC-C872-B0B0F6455230}"/>
              </a:ext>
            </a:extLst>
          </p:cNvPr>
          <p:cNvSpPr txBox="1"/>
          <p:nvPr/>
        </p:nvSpPr>
        <p:spPr>
          <a:xfrm>
            <a:off x="8883489" y="3760724"/>
            <a:ext cx="2832983" cy="817245"/>
          </a:xfrm>
          <a:prstGeom prst="roundRect">
            <a:avLst/>
          </a:prstGeom>
          <a:solidFill>
            <a:schemeClr val="accent5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fr-FR" sz="1400" b="1">
                <a:solidFill>
                  <a:schemeClr val="accent3"/>
                </a:solidFill>
                <a:latin typeface="Raleway" pitchFamily="2" charset="0"/>
              </a:rPr>
              <a:t>Politiques publiques et santé respiratoire : le compte n’y est pas !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E161046-5A6B-9E06-EF0A-ED49433A1836}"/>
              </a:ext>
            </a:extLst>
          </p:cNvPr>
          <p:cNvSpPr txBox="1"/>
          <p:nvPr/>
        </p:nvSpPr>
        <p:spPr>
          <a:xfrm>
            <a:off x="9412534" y="3077395"/>
            <a:ext cx="1915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noProof="0">
                <a:solidFill>
                  <a:schemeClr val="accent2"/>
                </a:solidFill>
                <a:latin typeface="Raleway" pitchFamily="2" charset="0"/>
                <a:ea typeface="Aptos" panose="020B0004020202020204" pitchFamily="34" charset="0"/>
              </a:rPr>
              <a:t>Focus sur les 3 tables rondes</a:t>
            </a:r>
            <a:endParaRPr lang="fr-FR" sz="1400">
              <a:solidFill>
                <a:schemeClr val="accent2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410E3A9-EC27-B31C-F257-DE7FC1D45E25}"/>
              </a:ext>
            </a:extLst>
          </p:cNvPr>
          <p:cNvSpPr txBox="1"/>
          <p:nvPr/>
        </p:nvSpPr>
        <p:spPr>
          <a:xfrm>
            <a:off x="8897176" y="4694850"/>
            <a:ext cx="2832983" cy="817245"/>
          </a:xfrm>
          <a:prstGeom prst="roundRect">
            <a:avLst/>
          </a:prstGeom>
          <a:solidFill>
            <a:schemeClr val="accent5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fr-FR" sz="1400" b="1">
                <a:solidFill>
                  <a:schemeClr val="tx2"/>
                </a:solidFill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rPr>
              <a:t>P</a:t>
            </a:r>
            <a:r>
              <a:rPr lang="fr-FR" sz="1400" b="1">
                <a:solidFill>
                  <a:schemeClr val="tx2"/>
                </a:solidFill>
                <a:latin typeface="Raleway" pitchFamily="2" charset="0"/>
              </a:rPr>
              <a:t>romouvoir les innovations dans le champ des maladies respiratoires chroniques</a:t>
            </a:r>
            <a:endParaRPr lang="fr-FR" sz="1400" b="1">
              <a:solidFill>
                <a:schemeClr val="accent3"/>
              </a:solidFill>
              <a:latin typeface="Raleway" pitchFamily="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CF171BE-B5C6-47F3-7A93-3FDA15DCD9F1}"/>
              </a:ext>
            </a:extLst>
          </p:cNvPr>
          <p:cNvSpPr txBox="1"/>
          <p:nvPr/>
        </p:nvSpPr>
        <p:spPr>
          <a:xfrm>
            <a:off x="8937667" y="5692732"/>
            <a:ext cx="2778805" cy="578882"/>
          </a:xfrm>
          <a:prstGeom prst="roundRect">
            <a:avLst/>
          </a:prstGeom>
          <a:solidFill>
            <a:schemeClr val="accent5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fr-FR" sz="1400" b="1">
                <a:latin typeface="Raleway" pitchFamily="2" charset="0"/>
              </a:rPr>
              <a:t>Vers un Plan National de Santé Respiratoire</a:t>
            </a:r>
            <a:endParaRPr lang="fr-FR" sz="1400" b="1">
              <a:solidFill>
                <a:schemeClr val="accent3"/>
              </a:solidFill>
              <a:latin typeface="Raleway" pitchFamily="2" charset="0"/>
            </a:endParaRPr>
          </a:p>
        </p:txBody>
      </p:sp>
      <p:pic>
        <p:nvPicPr>
          <p:cNvPr id="11" name="Graphique 10" descr="Liste de contrôle avec un remplissage uni">
            <a:extLst>
              <a:ext uri="{FF2B5EF4-FFF2-40B4-BE49-F238E27FC236}">
                <a16:creationId xmlns:a16="http://schemas.microsoft.com/office/drawing/2014/main" id="{919693E0-2A07-49D4-4FD4-0DBDB352A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956" y="4493387"/>
            <a:ext cx="1112544" cy="11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1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F6DC7-BF4E-2D52-DA97-A57BA98D0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C23E575-9141-F556-E10C-6994E1E77BBF}"/>
              </a:ext>
            </a:extLst>
          </p:cNvPr>
          <p:cNvCxnSpPr>
            <a:cxnSpLocks/>
          </p:cNvCxnSpPr>
          <p:nvPr/>
        </p:nvCxnSpPr>
        <p:spPr>
          <a:xfrm flipV="1">
            <a:off x="0" y="1694023"/>
            <a:ext cx="12192000" cy="13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B9E39E94-A33F-E262-1C24-A7A090DE8F5B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7CE2A8F-7636-40BE-A20C-06DEA24D4ACC}"/>
              </a:ext>
            </a:extLst>
          </p:cNvPr>
          <p:cNvSpPr/>
          <p:nvPr/>
        </p:nvSpPr>
        <p:spPr>
          <a:xfrm>
            <a:off x="197329" y="3771899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E8780C1-2CC0-1326-2A4F-D5EB5FC550CD}"/>
              </a:ext>
            </a:extLst>
          </p:cNvPr>
          <p:cNvSpPr txBox="1">
            <a:spLocks/>
          </p:cNvSpPr>
          <p:nvPr/>
        </p:nvSpPr>
        <p:spPr>
          <a:xfrm>
            <a:off x="342900" y="382071"/>
            <a:ext cx="921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D54190"/>
                </a:solidFill>
                <a:latin typeface="Raleway" pitchFamily="2" charset="0"/>
              </a:defRPr>
            </a:lvl1pPr>
          </a:lstStyle>
          <a:p>
            <a:r>
              <a:rPr lang="fr-FR"/>
              <a:t>Focus sur la communication externe autour du Colloque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735137-31B5-308B-CB3F-FC71F2B74CBD}"/>
              </a:ext>
            </a:extLst>
          </p:cNvPr>
          <p:cNvSpPr txBox="1"/>
          <p:nvPr/>
        </p:nvSpPr>
        <p:spPr>
          <a:xfrm>
            <a:off x="854554" y="2288439"/>
            <a:ext cx="3291517" cy="3702010"/>
          </a:xfrm>
          <a:prstGeom prst="roundRect">
            <a:avLst>
              <a:gd name="adj" fmla="val 5026"/>
            </a:avLst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endParaRPr lang="fr-FR" sz="1600" b="1">
              <a:latin typeface="Raleway" pitchFamily="2" charset="0"/>
            </a:endParaRPr>
          </a:p>
          <a:p>
            <a:pPr algn="ctr"/>
            <a:r>
              <a:rPr lang="fr-FR" sz="1600" b="1">
                <a:latin typeface="Raleway" pitchFamily="2" charset="0"/>
              </a:rPr>
              <a:t>En amont du Colloque :</a:t>
            </a:r>
          </a:p>
          <a:p>
            <a:endParaRPr lang="fr-FR" sz="160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>
                <a:latin typeface="Raleway" pitchFamily="2" charset="0"/>
              </a:rPr>
              <a:t>Quels messages clés voulons-nous diffuser 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>
                <a:latin typeface="Raleway" pitchFamily="2" charset="0"/>
              </a:rPr>
              <a:t>Quel calendrier éditorial sur LinkedIn ? </a:t>
            </a:r>
          </a:p>
          <a:p>
            <a:endParaRPr lang="fr-FR" sz="1400">
              <a:latin typeface="Raleway" pitchFamily="2" charset="0"/>
            </a:endParaRPr>
          </a:p>
          <a:p>
            <a:r>
              <a:rPr lang="fr-FR" sz="1400" b="1" i="1">
                <a:latin typeface="Raleway" pitchFamily="2" charset="0"/>
              </a:rPr>
              <a:t>« Zoom sur »</a:t>
            </a:r>
          </a:p>
          <a:p>
            <a:r>
              <a:rPr lang="fr-FR" sz="1400">
                <a:latin typeface="Raleway" pitchFamily="2" charset="0"/>
              </a:rPr>
              <a:t> (1 message clé / orateur)</a:t>
            </a:r>
          </a:p>
          <a:p>
            <a:endParaRPr lang="fr-FR" sz="1400">
              <a:latin typeface="Raleway" pitchFamily="2" charset="0"/>
            </a:endParaRPr>
          </a:p>
          <a:p>
            <a:r>
              <a:rPr lang="fr-FR" sz="1400" b="1" i="1">
                <a:latin typeface="Raleway" pitchFamily="2" charset="0"/>
              </a:rPr>
              <a:t>Save the date</a:t>
            </a:r>
          </a:p>
          <a:p>
            <a:r>
              <a:rPr lang="fr-FR" sz="1400">
                <a:latin typeface="Raleway" pitchFamily="2" charset="0"/>
              </a:rPr>
              <a:t>(Diffusion à M-2, M-1, J-7, à J-1 ?)</a:t>
            </a:r>
          </a:p>
          <a:p>
            <a:endParaRPr lang="fr-FR" sz="1400">
              <a:latin typeface="Raleway" pitchFamily="2" charset="0"/>
            </a:endParaRPr>
          </a:p>
          <a:p>
            <a:r>
              <a:rPr lang="fr-FR" sz="1400" b="1" i="1">
                <a:latin typeface="Raleway" pitchFamily="2" charset="0"/>
              </a:rPr>
              <a:t>Programme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AE75248-6177-0806-29BF-8F25CC3AEC93}"/>
              </a:ext>
            </a:extLst>
          </p:cNvPr>
          <p:cNvSpPr txBox="1"/>
          <p:nvPr/>
        </p:nvSpPr>
        <p:spPr>
          <a:xfrm>
            <a:off x="4346096" y="2288439"/>
            <a:ext cx="3629026" cy="3702010"/>
          </a:xfrm>
          <a:prstGeom prst="roundRect">
            <a:avLst>
              <a:gd name="adj" fmla="val 4198"/>
            </a:avLst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endParaRPr lang="fr-FR" sz="1600" b="1">
              <a:latin typeface="Raleway" pitchFamily="2" charset="0"/>
            </a:endParaRPr>
          </a:p>
          <a:p>
            <a:pPr algn="ctr"/>
            <a:r>
              <a:rPr lang="fr-FR" sz="1600" b="1">
                <a:latin typeface="Raleway" pitchFamily="2" charset="0"/>
              </a:rPr>
              <a:t>Pendant le Colloque :</a:t>
            </a:r>
          </a:p>
          <a:p>
            <a:endParaRPr lang="fr-FR" sz="160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>
                <a:latin typeface="Raleway" pitchFamily="2" charset="0"/>
              </a:rPr>
              <a:t>Quel(s) format(s) de communication live sur LinkedIn ? (textes, vidéos…)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>
                <a:latin typeface="Raleway" pitchFamily="2" charset="0"/>
              </a:rPr>
              <a:t>Quels éléments pour la presse le jour J ? (dossier, point presse…)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>
                <a:latin typeface="Raleway" pitchFamily="2" charset="0"/>
              </a:rPr>
              <a:t>Quels « ambassadeurs » du Collectif à mettre en avant 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>
              <a:latin typeface="Raleway" pitchFamily="2" charset="0"/>
            </a:endParaRPr>
          </a:p>
          <a:p>
            <a:r>
              <a:rPr lang="fr-FR" sz="1400" b="1" i="1">
                <a:latin typeface="Raleway" pitchFamily="2" charset="0"/>
              </a:rPr>
              <a:t>Diffusion live</a:t>
            </a:r>
          </a:p>
          <a:p>
            <a:endParaRPr lang="fr-FR" sz="1400">
              <a:latin typeface="Raleway" pitchFamily="2" charset="0"/>
            </a:endParaRPr>
          </a:p>
          <a:p>
            <a:r>
              <a:rPr lang="fr-FR" sz="1400" b="1" i="1">
                <a:latin typeface="Raleway" pitchFamily="2" charset="0"/>
              </a:rPr>
              <a:t>Verbatims</a:t>
            </a:r>
            <a:r>
              <a:rPr lang="fr-FR" sz="1400">
                <a:latin typeface="Raleway" pitchFamily="2" charset="0"/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21B272D-C483-C14C-0D18-51714EAA5383}"/>
              </a:ext>
            </a:extLst>
          </p:cNvPr>
          <p:cNvSpPr txBox="1"/>
          <p:nvPr/>
        </p:nvSpPr>
        <p:spPr>
          <a:xfrm>
            <a:off x="8286751" y="2288439"/>
            <a:ext cx="3524249" cy="3697962"/>
          </a:xfrm>
          <a:prstGeom prst="roundRect">
            <a:avLst>
              <a:gd name="adj" fmla="val 3001"/>
            </a:avLst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endParaRPr lang="fr-FR" sz="1600" b="1">
              <a:latin typeface="Raleway" pitchFamily="2" charset="0"/>
            </a:endParaRPr>
          </a:p>
          <a:p>
            <a:pPr algn="ctr"/>
            <a:r>
              <a:rPr lang="fr-FR" sz="1600" b="1">
                <a:latin typeface="Raleway" pitchFamily="2" charset="0"/>
              </a:rPr>
              <a:t>Après le Colloque :</a:t>
            </a:r>
          </a:p>
          <a:p>
            <a:endParaRPr lang="fr-FR" sz="160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>
                <a:latin typeface="Raleway" pitchFamily="2" charset="0"/>
              </a:rPr>
              <a:t>Comment capitaliser sur l’événement pour prolonger la visibilité 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>
                <a:latin typeface="Raleway" pitchFamily="2" charset="0"/>
              </a:rPr>
              <a:t>Quels contenus post-événement à valoriser ? </a:t>
            </a:r>
          </a:p>
          <a:p>
            <a:endParaRPr lang="fr-FR" sz="1600">
              <a:latin typeface="Raleway" pitchFamily="2" charset="0"/>
            </a:endParaRPr>
          </a:p>
          <a:p>
            <a:r>
              <a:rPr lang="fr-FR" sz="1400" b="1" i="1">
                <a:latin typeface="Raleway" pitchFamily="2" charset="0"/>
              </a:rPr>
              <a:t>Capsules vidéo </a:t>
            </a:r>
          </a:p>
          <a:p>
            <a:r>
              <a:rPr lang="fr-FR" sz="1400">
                <a:latin typeface="Raleway" pitchFamily="2" charset="0"/>
              </a:rPr>
              <a:t>Replay de moments phares</a:t>
            </a:r>
          </a:p>
          <a:p>
            <a:endParaRPr lang="fr-FR" sz="1400">
              <a:latin typeface="Raleway" pitchFamily="2" charset="0"/>
            </a:endParaRPr>
          </a:p>
          <a:p>
            <a:r>
              <a:rPr lang="fr-FR" sz="1400" b="1" i="1">
                <a:latin typeface="Raleway" pitchFamily="2" charset="0"/>
              </a:rPr>
              <a:t>Infographies</a:t>
            </a:r>
          </a:p>
          <a:p>
            <a:endParaRPr lang="fr-FR" sz="1400" b="1" i="1">
              <a:latin typeface="Raleway" pitchFamily="2" charset="0"/>
            </a:endParaRPr>
          </a:p>
          <a:p>
            <a:r>
              <a:rPr lang="fr-FR" sz="1400" b="1" i="1">
                <a:latin typeface="Raleway" pitchFamily="2" charset="0"/>
              </a:rPr>
              <a:t>Messages clés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D2196D7-318A-E579-3045-745C86ED1012}"/>
              </a:ext>
            </a:extLst>
          </p:cNvPr>
          <p:cNvSpPr/>
          <p:nvPr/>
        </p:nvSpPr>
        <p:spPr>
          <a:xfrm>
            <a:off x="2287695" y="1494956"/>
            <a:ext cx="425233" cy="428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09835A0-1B4F-8E9B-888B-91B08EDB8022}"/>
              </a:ext>
            </a:extLst>
          </p:cNvPr>
          <p:cNvSpPr/>
          <p:nvPr/>
        </p:nvSpPr>
        <p:spPr>
          <a:xfrm>
            <a:off x="5792526" y="1494956"/>
            <a:ext cx="425233" cy="428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F7B1034-18AD-AAFB-107C-12BF9EBFA298}"/>
              </a:ext>
            </a:extLst>
          </p:cNvPr>
          <p:cNvSpPr/>
          <p:nvPr/>
        </p:nvSpPr>
        <p:spPr>
          <a:xfrm>
            <a:off x="9836259" y="1494956"/>
            <a:ext cx="425233" cy="428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" pitchFamily="2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DC013B6-0AB5-6C35-AD71-270DC5ECDCCD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500311" y="1877424"/>
            <a:ext cx="2" cy="411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93A646A-F122-3165-483A-B78C693BCEAF}"/>
              </a:ext>
            </a:extLst>
          </p:cNvPr>
          <p:cNvCxnSpPr>
            <a:cxnSpLocks/>
          </p:cNvCxnSpPr>
          <p:nvPr/>
        </p:nvCxnSpPr>
        <p:spPr>
          <a:xfrm>
            <a:off x="6005142" y="1877424"/>
            <a:ext cx="2" cy="411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13F8170-74D8-53C7-5C2B-E269CE237DCB}"/>
              </a:ext>
            </a:extLst>
          </p:cNvPr>
          <p:cNvCxnSpPr>
            <a:cxnSpLocks/>
          </p:cNvCxnSpPr>
          <p:nvPr/>
        </p:nvCxnSpPr>
        <p:spPr>
          <a:xfrm>
            <a:off x="10048874" y="1845805"/>
            <a:ext cx="2" cy="411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82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65AB3-977C-0B9D-0F2A-D6641A9C5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BE119551-B4D7-FC2D-6DEF-E6C3F0772342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8D6A604-0BF4-589F-DE3E-D16CB23B28D3}"/>
              </a:ext>
            </a:extLst>
          </p:cNvPr>
          <p:cNvSpPr/>
          <p:nvPr/>
        </p:nvSpPr>
        <p:spPr>
          <a:xfrm>
            <a:off x="197329" y="3771899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2526D284-B5AC-EF7A-0F0B-595AB239CDAE}"/>
              </a:ext>
            </a:extLst>
          </p:cNvPr>
          <p:cNvSpPr txBox="1"/>
          <p:nvPr/>
        </p:nvSpPr>
        <p:spPr>
          <a:xfrm>
            <a:off x="0" y="2547492"/>
            <a:ext cx="12192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Raleway" panose="020B0503030101060003" pitchFamily="34" charset="77"/>
              </a:rPr>
              <a:t>Sujets divers</a:t>
            </a:r>
          </a:p>
        </p:txBody>
      </p:sp>
    </p:spTree>
    <p:extLst>
      <p:ext uri="{BB962C8B-B14F-4D97-AF65-F5344CB8AC3E}">
        <p14:creationId xmlns:p14="http://schemas.microsoft.com/office/powerpoint/2010/main" val="2358205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FD5E0-1AA6-EACD-D602-250B716FC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5CF01FE2-3277-28F1-1CB1-D2B55D996DE1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B1958EB-78FC-66A9-358D-F910A5ED6925}"/>
              </a:ext>
            </a:extLst>
          </p:cNvPr>
          <p:cNvSpPr/>
          <p:nvPr/>
        </p:nvSpPr>
        <p:spPr>
          <a:xfrm>
            <a:off x="197329" y="3771899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029BDAE-7FCC-739C-A577-708FFB4D1C10}"/>
              </a:ext>
            </a:extLst>
          </p:cNvPr>
          <p:cNvSpPr txBox="1"/>
          <p:nvPr/>
        </p:nvSpPr>
        <p:spPr>
          <a:xfrm>
            <a:off x="0" y="2547492"/>
            <a:ext cx="12192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Raleway" panose="020B0503030101060003" pitchFamily="34" charset="77"/>
              </a:rPr>
              <a:t>Prochaines échéances de l’association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EB9672-896E-6B00-D31E-B89E5904E866}"/>
              </a:ext>
            </a:extLst>
          </p:cNvPr>
          <p:cNvSpPr txBox="1"/>
          <p:nvPr/>
        </p:nvSpPr>
        <p:spPr>
          <a:xfrm>
            <a:off x="3199382" y="4169662"/>
            <a:ext cx="6008145" cy="2070616"/>
          </a:xfrm>
          <a:prstGeom prst="roundRect">
            <a:avLst>
              <a:gd name="adj" fmla="val 4058"/>
            </a:avLst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1"/>
                </a:solidFill>
                <a:latin typeface="Raleway" pitchFamily="2" charset="0"/>
                <a:ea typeface="Aptos" panose="020B0004020202020204" pitchFamily="34" charset="0"/>
              </a:rPr>
              <a:t>Prochain Comité de pilotage</a:t>
            </a:r>
          </a:p>
          <a:p>
            <a:endParaRPr lang="fr-FR" b="1">
              <a:solidFill>
                <a:schemeClr val="accent1"/>
              </a:solidFill>
              <a:latin typeface="Raleway" pitchFamily="2" charset="0"/>
              <a:ea typeface="Aptos" panose="020B0004020202020204" pitchFamily="34" charset="0"/>
            </a:endParaRPr>
          </a:p>
          <a:p>
            <a:r>
              <a:rPr lang="fr-FR" b="1" i="1">
                <a:solidFill>
                  <a:schemeClr val="accent1"/>
                </a:solidFill>
                <a:latin typeface="Raleway" pitchFamily="2" charset="0"/>
                <a:ea typeface="Aptos" panose="020B0004020202020204" pitchFamily="34" charset="0"/>
              </a:rPr>
              <a:t>Propositions de dates : </a:t>
            </a:r>
          </a:p>
          <a:p>
            <a:pPr marL="285750" indent="-285750">
              <a:buFontTx/>
              <a:buChar char="-"/>
            </a:pPr>
            <a:r>
              <a:rPr lang="fr-FR" b="1" i="1">
                <a:solidFill>
                  <a:schemeClr val="accent1"/>
                </a:solidFill>
                <a:latin typeface="Raleway" pitchFamily="2" charset="0"/>
                <a:ea typeface="Aptos" panose="020B0004020202020204" pitchFamily="34" charset="0"/>
              </a:rPr>
              <a:t>Mercredi 16 juillet</a:t>
            </a:r>
          </a:p>
          <a:p>
            <a:pPr marL="285750" indent="-285750">
              <a:buFontTx/>
              <a:buChar char="-"/>
            </a:pPr>
            <a:r>
              <a:rPr lang="fr-FR" b="1" i="1">
                <a:solidFill>
                  <a:schemeClr val="accent1"/>
                </a:solidFill>
                <a:latin typeface="Raleway" pitchFamily="2" charset="0"/>
                <a:ea typeface="Aptos" panose="020B0004020202020204" pitchFamily="34" charset="0"/>
              </a:rPr>
              <a:t>Jeudi 17 juillet</a:t>
            </a:r>
          </a:p>
          <a:p>
            <a:pPr marL="285750" indent="-285750">
              <a:buFontTx/>
              <a:buChar char="-"/>
            </a:pPr>
            <a:r>
              <a:rPr lang="fr-FR" b="1" i="1">
                <a:solidFill>
                  <a:schemeClr val="accent1"/>
                </a:solidFill>
                <a:latin typeface="Raleway" pitchFamily="2" charset="0"/>
                <a:ea typeface="Aptos" panose="020B0004020202020204" pitchFamily="34" charset="0"/>
              </a:rPr>
              <a:t>Mercredi 23 juillet</a:t>
            </a:r>
          </a:p>
          <a:p>
            <a:pPr marL="285750" indent="-285750">
              <a:buFontTx/>
              <a:buChar char="-"/>
            </a:pPr>
            <a:r>
              <a:rPr lang="fr-FR" b="1" i="1">
                <a:solidFill>
                  <a:schemeClr val="accent1"/>
                </a:solidFill>
                <a:latin typeface="Raleway" pitchFamily="2" charset="0"/>
                <a:ea typeface="Aptos" panose="020B0004020202020204" pitchFamily="34" charset="0"/>
              </a:rPr>
              <a:t>Jeudi 24 juillet</a:t>
            </a:r>
          </a:p>
        </p:txBody>
      </p:sp>
      <p:pic>
        <p:nvPicPr>
          <p:cNvPr id="6" name="Graphique 5" descr="Calendrier journalier avec un remplissage uni">
            <a:extLst>
              <a:ext uri="{FF2B5EF4-FFF2-40B4-BE49-F238E27FC236}">
                <a16:creationId xmlns:a16="http://schemas.microsoft.com/office/drawing/2014/main" id="{DC5000D2-5C35-5AF7-BCB9-814ADF180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5019" y="40290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8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Nubes en el cielo&#10;&#10;Descripción generada automáticamente">
            <a:extLst>
              <a:ext uri="{FF2B5EF4-FFF2-40B4-BE49-F238E27FC236}">
                <a16:creationId xmlns:a16="http://schemas.microsoft.com/office/drawing/2014/main" id="{A9944540-2610-0A25-DC68-492331D0A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7" t="3048" r="770" b="-1901"/>
          <a:stretch/>
        </p:blipFill>
        <p:spPr>
          <a:xfrm>
            <a:off x="266816" y="523552"/>
            <a:ext cx="3279913" cy="6331649"/>
          </a:xfrm>
          <a:prstGeom prst="roundRect">
            <a:avLst>
              <a:gd name="adj" fmla="val 6970"/>
            </a:avLst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630B042-F5A3-FB20-EE71-C36F3188EC0B}"/>
              </a:ext>
            </a:extLst>
          </p:cNvPr>
          <p:cNvSpPr txBox="1"/>
          <p:nvPr/>
        </p:nvSpPr>
        <p:spPr>
          <a:xfrm>
            <a:off x="4078840" y="1565717"/>
            <a:ext cx="76305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fr-FR" b="1">
                <a:latin typeface="Raleway" pitchFamily="2" charset="0"/>
              </a:rPr>
              <a:t>Introduction</a:t>
            </a:r>
          </a:p>
          <a:p>
            <a:pPr marL="342900" indent="-342900" algn="just">
              <a:buAutoNum type="arabicPeriod"/>
            </a:pPr>
            <a:endParaRPr lang="fr-FR" b="1">
              <a:latin typeface="Raleway" pitchFamily="2" charset="0"/>
            </a:endParaRPr>
          </a:p>
          <a:p>
            <a:pPr marL="342900" indent="-342900" algn="just">
              <a:buAutoNum type="arabicPeriod"/>
            </a:pPr>
            <a:r>
              <a:rPr lang="fr-FR" b="1">
                <a:latin typeface="Raleway" pitchFamily="2" charset="0"/>
              </a:rPr>
              <a:t>Point d’information sur les dernières actions réalisées</a:t>
            </a:r>
          </a:p>
          <a:p>
            <a:pPr marL="342900" indent="-342900" algn="just">
              <a:buAutoNum type="arabicPeriod"/>
            </a:pPr>
            <a:endParaRPr lang="fr-FR" b="1">
              <a:latin typeface="Raleway" pitchFamily="2" charset="0"/>
            </a:endParaRPr>
          </a:p>
          <a:p>
            <a:pPr marL="342900" indent="-342900" algn="just">
              <a:buAutoNum type="arabicPeriod"/>
            </a:pPr>
            <a:r>
              <a:rPr lang="fr-FR" b="1">
                <a:latin typeface="Raleway" pitchFamily="2" charset="0"/>
              </a:rPr>
              <a:t>Echanges sur les actions à suivre</a:t>
            </a:r>
          </a:p>
          <a:p>
            <a:pPr marL="800100" lvl="1" indent="-342900" algn="just">
              <a:buAutoNum type="alphaLcPeriod"/>
            </a:pPr>
            <a:r>
              <a:rPr lang="fr-FR" b="1">
                <a:latin typeface="Raleway" pitchFamily="2" charset="0"/>
              </a:rPr>
              <a:t>Communication interne</a:t>
            </a:r>
          </a:p>
          <a:p>
            <a:pPr marL="800100" lvl="1" indent="-342900" algn="just">
              <a:buAutoNum type="alphaLcPeriod"/>
            </a:pPr>
            <a:r>
              <a:rPr lang="fr-FR" b="1">
                <a:latin typeface="Raleway" pitchFamily="2" charset="0"/>
              </a:rPr>
              <a:t>Communication externe</a:t>
            </a:r>
          </a:p>
          <a:p>
            <a:pPr marL="800100" lvl="1" indent="-342900" algn="just">
              <a:buAutoNum type="alphaLcPeriod"/>
            </a:pPr>
            <a:endParaRPr lang="fr-FR" b="1">
              <a:latin typeface="Raleway" pitchFamily="2" charset="0"/>
            </a:endParaRPr>
          </a:p>
          <a:p>
            <a:pPr marL="342900" indent="-342900" algn="just">
              <a:buAutoNum type="arabicPeriod"/>
            </a:pPr>
            <a:r>
              <a:rPr lang="fr-FR" b="1">
                <a:latin typeface="Raleway" pitchFamily="2" charset="0"/>
              </a:rPr>
              <a:t>Focus communication externe autour du Colloque</a:t>
            </a:r>
          </a:p>
          <a:p>
            <a:pPr marL="800100" lvl="1" indent="-342900" algn="just">
              <a:buAutoNum type="alphaLcPeriod"/>
            </a:pPr>
            <a:r>
              <a:rPr lang="fr-FR" b="1">
                <a:latin typeface="Raleway" pitchFamily="2" charset="0"/>
              </a:rPr>
              <a:t>En amont</a:t>
            </a:r>
          </a:p>
          <a:p>
            <a:pPr marL="800100" lvl="1" indent="-342900" algn="just">
              <a:buAutoNum type="alphaLcPeriod"/>
            </a:pPr>
            <a:r>
              <a:rPr lang="fr-FR" b="1">
                <a:latin typeface="Raleway" pitchFamily="2" charset="0"/>
              </a:rPr>
              <a:t>Pendant</a:t>
            </a:r>
          </a:p>
          <a:p>
            <a:pPr marL="800100" lvl="1" indent="-342900" algn="just">
              <a:buAutoNum type="alphaLcPeriod"/>
            </a:pPr>
            <a:r>
              <a:rPr lang="fr-FR" b="1">
                <a:latin typeface="Raleway" pitchFamily="2" charset="0"/>
              </a:rPr>
              <a:t>Après </a:t>
            </a:r>
          </a:p>
          <a:p>
            <a:pPr marL="800100" lvl="1" indent="-342900" algn="just">
              <a:buAutoNum type="alphaLcPeriod"/>
            </a:pPr>
            <a:endParaRPr lang="fr-FR" b="1">
              <a:latin typeface="Raleway" pitchFamily="2" charset="0"/>
            </a:endParaRPr>
          </a:p>
          <a:p>
            <a:pPr marL="342900" indent="-342900" algn="just">
              <a:buAutoNum type="arabicPeriod"/>
            </a:pPr>
            <a:r>
              <a:rPr lang="fr-FR" b="1">
                <a:latin typeface="Raleway" pitchFamily="2" charset="0"/>
              </a:rPr>
              <a:t>Prochaines échéances de la cellule communication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767869-25D5-1F7D-E3AE-008BB7FF42E5}"/>
              </a:ext>
            </a:extLst>
          </p:cNvPr>
          <p:cNvSpPr txBox="1"/>
          <p:nvPr/>
        </p:nvSpPr>
        <p:spPr>
          <a:xfrm>
            <a:off x="728930" y="853829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>
                <a:solidFill>
                  <a:schemeClr val="bg1"/>
                </a:solidFill>
                <a:effectLst/>
                <a:latin typeface="Raleway SemiBold" panose="020B0503030101060003" pitchFamily="34" charset="77"/>
              </a:rPr>
              <a:t>Sommaire</a:t>
            </a:r>
            <a:endParaRPr lang="fr-FR" sz="3600" b="1">
              <a:solidFill>
                <a:schemeClr val="bg1"/>
              </a:solidFill>
              <a:latin typeface="Raleway SemiBold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994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7329" y="3771899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879DA0C5-22DC-2174-4CD7-6BD39869CE6D}"/>
              </a:ext>
            </a:extLst>
          </p:cNvPr>
          <p:cNvSpPr txBox="1"/>
          <p:nvPr/>
        </p:nvSpPr>
        <p:spPr>
          <a:xfrm>
            <a:off x="0" y="2547492"/>
            <a:ext cx="12192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0363" algn="just">
              <a:tabLst>
                <a:tab pos="360363" algn="l"/>
              </a:tabLst>
            </a:pPr>
            <a:r>
              <a:rPr lang="fr-FR" sz="3200" b="1">
                <a:latin typeface="Raleway" pitchFamily="2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5081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E9640-C906-9BD9-2487-1B0F839C7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793BAAF-9B1D-B877-2940-1204E8D60042}"/>
              </a:ext>
            </a:extLst>
          </p:cNvPr>
          <p:cNvSpPr/>
          <p:nvPr/>
        </p:nvSpPr>
        <p:spPr>
          <a:xfrm>
            <a:off x="6380252" y="1863204"/>
            <a:ext cx="5296516" cy="4413170"/>
          </a:xfrm>
          <a:prstGeom prst="roundRect">
            <a:avLst>
              <a:gd name="adj" fmla="val 426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F9109C2-97B9-5196-C3D5-FE931D2A3C21}"/>
              </a:ext>
            </a:extLst>
          </p:cNvPr>
          <p:cNvSpPr/>
          <p:nvPr/>
        </p:nvSpPr>
        <p:spPr>
          <a:xfrm>
            <a:off x="796408" y="1782722"/>
            <a:ext cx="5378361" cy="4493651"/>
          </a:xfrm>
          <a:prstGeom prst="roundRect">
            <a:avLst>
              <a:gd name="adj" fmla="val 426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BDC646DF-1821-FC0F-06C0-6BD1BF19731A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08C3A36-1FB4-DA51-C7BA-3AD2DB1472DB}"/>
              </a:ext>
            </a:extLst>
          </p:cNvPr>
          <p:cNvSpPr/>
          <p:nvPr/>
        </p:nvSpPr>
        <p:spPr>
          <a:xfrm>
            <a:off x="197329" y="3771899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DD4D4F1-6287-08EF-CBDE-11D3CB53D0EF}"/>
              </a:ext>
            </a:extLst>
          </p:cNvPr>
          <p:cNvSpPr txBox="1"/>
          <p:nvPr/>
        </p:nvSpPr>
        <p:spPr>
          <a:xfrm>
            <a:off x="261338" y="312001"/>
            <a:ext cx="11669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chemeClr val="accent3"/>
                </a:solidFill>
                <a:highlight>
                  <a:srgbClr val="FFFFFF"/>
                </a:highlight>
                <a:latin typeface="Raleway" panose="020B0503030101060003" pitchFamily="34" charset="77"/>
              </a:rPr>
              <a:t>Pour rappel : l’accompagnement en 2 volets, fondé sur les recommandations et priorités stratégiques formulées par le GT Communication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1B774948-B764-4868-27E0-DF1056C9DDB3}"/>
              </a:ext>
            </a:extLst>
          </p:cNvPr>
          <p:cNvSpPr txBox="1"/>
          <p:nvPr/>
        </p:nvSpPr>
        <p:spPr>
          <a:xfrm>
            <a:off x="796408" y="1578412"/>
            <a:ext cx="5392432" cy="408623"/>
          </a:xfrm>
          <a:prstGeom prst="roundRect">
            <a:avLst/>
          </a:prstGeom>
          <a:solidFill>
            <a:srgbClr val="67D5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latin typeface="Raleway" panose="020B0503030101060003" pitchFamily="34" charset="77"/>
              </a:rPr>
              <a:t>Communication interne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3320FFF-6240-8DE8-90F8-17B5DF383412}"/>
              </a:ext>
            </a:extLst>
          </p:cNvPr>
          <p:cNvSpPr txBox="1"/>
          <p:nvPr/>
        </p:nvSpPr>
        <p:spPr>
          <a:xfrm>
            <a:off x="6380252" y="1578411"/>
            <a:ext cx="5296515" cy="408623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b="1">
                <a:solidFill>
                  <a:schemeClr val="bg1"/>
                </a:solidFill>
                <a:latin typeface="Raleway" panose="020B0503030101060003" pitchFamily="34" charset="77"/>
              </a:rPr>
              <a:t>Communication externe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08F7DF-0B3D-CCE3-8FFC-FD769D94022D}"/>
              </a:ext>
            </a:extLst>
          </p:cNvPr>
          <p:cNvSpPr txBox="1"/>
          <p:nvPr/>
        </p:nvSpPr>
        <p:spPr>
          <a:xfrm>
            <a:off x="844240" y="3347721"/>
            <a:ext cx="52826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1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Objectif du projet : </a:t>
            </a:r>
            <a:r>
              <a:rPr lang="fr-FR" sz="160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Créer un espace adhérent sur le site internet du Collectif Droit à Respirer pour accéder à des publications et des fichiers téléchargés Nextep en </a:t>
            </a:r>
            <a:r>
              <a:rPr lang="fr-FR" sz="160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tant que </a:t>
            </a:r>
            <a:r>
              <a:rPr lang="fr-FR" sz="160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cabinet support de l'association.</a:t>
            </a:r>
          </a:p>
          <a:p>
            <a:pPr algn="just"/>
            <a:endParaRPr lang="fr-FR" sz="1600">
              <a:effectLst/>
              <a:latin typeface="Raleway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60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Cet espace vise à :</a:t>
            </a:r>
          </a:p>
          <a:p>
            <a:pPr marL="62706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27063" algn="l"/>
              </a:tabLst>
              <a:defRPr/>
            </a:pPr>
            <a:r>
              <a:rPr lang="fr-FR" sz="1600">
                <a:latin typeface="Raleway" pitchFamily="2" charset="0"/>
              </a:rPr>
              <a:t>Faciliter l'accès des membres à des ressources spécifiques en limitant les boucles de courriels</a:t>
            </a:r>
          </a:p>
          <a:p>
            <a:pPr marL="62706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27063" algn="l"/>
              </a:tabLst>
              <a:defRPr/>
            </a:pPr>
            <a:r>
              <a:rPr lang="fr-FR" sz="1600">
                <a:latin typeface="Raleway" pitchFamily="2" charset="0"/>
              </a:rPr>
              <a:t>Renforcer l'engagement des membres dans le suivi des activités de l'association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B33F900-97FA-1E3A-4D12-4752ACD07017}"/>
              </a:ext>
            </a:extLst>
          </p:cNvPr>
          <p:cNvSpPr txBox="1"/>
          <p:nvPr/>
        </p:nvSpPr>
        <p:spPr>
          <a:xfrm>
            <a:off x="6394322" y="2327284"/>
            <a:ext cx="5282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>
                <a:latin typeface="Raleway" pitchFamily="2" charset="0"/>
              </a:rPr>
              <a:t>Développer une stratégie de communication et assurer son déploiement au fil de l’année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91822B-06E8-B116-84E7-83682B0EB0C5}"/>
              </a:ext>
            </a:extLst>
          </p:cNvPr>
          <p:cNvSpPr txBox="1"/>
          <p:nvPr/>
        </p:nvSpPr>
        <p:spPr>
          <a:xfrm>
            <a:off x="796408" y="2344212"/>
            <a:ext cx="5392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>
                <a:latin typeface="Raleway" pitchFamily="2" charset="0"/>
              </a:rPr>
              <a:t>Créer un espace adhérent sur le site </a:t>
            </a:r>
            <a:r>
              <a:rPr lang="fr-FR" b="1">
                <a:latin typeface="Raleway" pitchFamily="2" charset="0"/>
                <a:hlinkClick r:id="rId3"/>
              </a:rPr>
              <a:t>www.droitarespirer.org</a:t>
            </a:r>
            <a:r>
              <a:rPr lang="fr-FR" b="1">
                <a:latin typeface="Raleway" pitchFamily="2" charset="0"/>
              </a:rPr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CC54C8B-AAD4-56EF-0DF7-79DC10EC7367}"/>
              </a:ext>
            </a:extLst>
          </p:cNvPr>
          <p:cNvSpPr txBox="1"/>
          <p:nvPr/>
        </p:nvSpPr>
        <p:spPr>
          <a:xfrm>
            <a:off x="6387286" y="3347721"/>
            <a:ext cx="52965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1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Objectif du projet : </a:t>
            </a:r>
            <a:r>
              <a:rPr lang="fr-FR" sz="1600" i="0">
                <a:effectLst/>
                <a:latin typeface="Raleway" pitchFamily="2" charset="0"/>
              </a:rPr>
              <a:t>Mettre en œuvre une stratégie de communication à hauteur des ambitions de l'association en lui permettant d'être plus audible et d'accroitre sa notoriété</a:t>
            </a:r>
            <a:endParaRPr lang="fr-FR" sz="1600">
              <a:latin typeface="Raleway" pitchFamily="2" charset="0"/>
            </a:endParaRPr>
          </a:p>
          <a:p>
            <a:pPr algn="just"/>
            <a:endParaRPr lang="fr-FR" sz="1600">
              <a:effectLst/>
              <a:latin typeface="Raleway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60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Cette stratégie comprend  :</a:t>
            </a:r>
          </a:p>
          <a:p>
            <a:pPr marL="62706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27063" algn="l"/>
              </a:tabLst>
              <a:defRPr/>
            </a:pPr>
            <a:r>
              <a:rPr lang="fr-FR" sz="1600">
                <a:latin typeface="Raleway" pitchFamily="2" charset="0"/>
              </a:rPr>
              <a:t>Un volet « réseaux sociaux » (LinkedIn)</a:t>
            </a:r>
          </a:p>
          <a:p>
            <a:pPr marL="627063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627063" algn="l"/>
              </a:tabLst>
              <a:defRPr/>
            </a:pPr>
            <a:r>
              <a:rPr lang="fr-FR" sz="1600">
                <a:latin typeface="Raleway" pitchFamily="2" charset="0"/>
              </a:rPr>
              <a:t>Un volet « relation presse 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>
              <a:effectLst/>
              <a:latin typeface="Raleway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3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CD35D-0553-0DF4-478E-059A87764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78AC1C46-DA39-9DA5-D33C-D68389432702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9D2C8B2-8109-1E90-A416-55D177A68A4D}"/>
              </a:ext>
            </a:extLst>
          </p:cNvPr>
          <p:cNvSpPr/>
          <p:nvPr/>
        </p:nvSpPr>
        <p:spPr>
          <a:xfrm>
            <a:off x="197329" y="3771899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6C433B4-AE1E-88D5-2EED-37A36A2DAFBC}"/>
              </a:ext>
            </a:extLst>
          </p:cNvPr>
          <p:cNvSpPr txBox="1"/>
          <p:nvPr/>
        </p:nvSpPr>
        <p:spPr>
          <a:xfrm>
            <a:off x="0" y="2547492"/>
            <a:ext cx="12192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0363"/>
            <a:r>
              <a:rPr lang="fr-FR" sz="3200" b="1">
                <a:latin typeface="Raleway" pitchFamily="2" charset="0"/>
              </a:rPr>
              <a:t>Point d’information sur les dernières actions en lien avec la communication réalisées</a:t>
            </a:r>
          </a:p>
        </p:txBody>
      </p:sp>
    </p:spTree>
    <p:extLst>
      <p:ext uri="{BB962C8B-B14F-4D97-AF65-F5344CB8AC3E}">
        <p14:creationId xmlns:p14="http://schemas.microsoft.com/office/powerpoint/2010/main" val="206854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B50EB-8704-0870-C726-39AD8E244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33623B6E-108F-B704-DAD3-EA62AD163E53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4B2054D-16AF-5E49-1CE3-02D3D0B26C28}"/>
              </a:ext>
            </a:extLst>
          </p:cNvPr>
          <p:cNvSpPr/>
          <p:nvPr/>
        </p:nvSpPr>
        <p:spPr>
          <a:xfrm>
            <a:off x="197329" y="3771899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1143345-5405-6784-AEBA-3432E0C1FCE3}"/>
              </a:ext>
            </a:extLst>
          </p:cNvPr>
          <p:cNvSpPr txBox="1"/>
          <p:nvPr/>
        </p:nvSpPr>
        <p:spPr>
          <a:xfrm>
            <a:off x="270480" y="117276"/>
            <a:ext cx="11227807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800" b="1" i="1">
                <a:latin typeface="Raleway" pitchFamily="2" charset="0"/>
              </a:rPr>
              <a:t>Communication Externe</a:t>
            </a:r>
            <a:endParaRPr lang="fr-FR" sz="2800" b="1" i="1">
              <a:latin typeface="Raleway" panose="020B0503030101060003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Statistiques du site internet (depuis </a:t>
            </a:r>
            <a:r>
              <a:rPr lang="fr-FR" sz="2800" b="1">
                <a:solidFill>
                  <a:srgbClr val="D54190"/>
                </a:solidFill>
                <a:latin typeface="Raleway"/>
              </a:rPr>
              <a:t>la mise en ligne)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D54190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pic>
        <p:nvPicPr>
          <p:cNvPr id="5" name="Graphique 4" descr="Graphique à barres avec un remplissage uni">
            <a:extLst>
              <a:ext uri="{FF2B5EF4-FFF2-40B4-BE49-F238E27FC236}">
                <a16:creationId xmlns:a16="http://schemas.microsoft.com/office/drawing/2014/main" id="{97793CF4-8764-F078-63CD-569A9B54F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8154" y="707414"/>
            <a:ext cx="532730" cy="53273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7B15D59-B53D-471E-AA14-60132C4BDA1A}"/>
              </a:ext>
            </a:extLst>
          </p:cNvPr>
          <p:cNvSpPr txBox="1"/>
          <p:nvPr/>
        </p:nvSpPr>
        <p:spPr>
          <a:xfrm>
            <a:off x="6411552" y="6226726"/>
            <a:ext cx="4208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Statistiques de juillet 2024 au 22</a:t>
            </a:r>
            <a:r>
              <a:rPr lang="fr-FR" sz="1400" i="1">
                <a:solidFill>
                  <a:srgbClr val="004E73"/>
                </a:solidFill>
                <a:latin typeface="Raleway" pitchFamily="2" charset="0"/>
              </a:rPr>
              <a:t> avril</a:t>
            </a: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 2025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866F276-F92E-908E-AE43-158623FD36DD}"/>
              </a:ext>
            </a:extLst>
          </p:cNvPr>
          <p:cNvGrpSpPr/>
          <p:nvPr/>
        </p:nvGrpSpPr>
        <p:grpSpPr>
          <a:xfrm>
            <a:off x="851857" y="1829701"/>
            <a:ext cx="5244143" cy="4626850"/>
            <a:chOff x="1196615" y="1803950"/>
            <a:chExt cx="5176153" cy="4115869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E2FFA8C-C98B-247D-5615-EE4E5206C9BD}"/>
                </a:ext>
              </a:extLst>
            </p:cNvPr>
            <p:cNvSpPr txBox="1"/>
            <p:nvPr/>
          </p:nvSpPr>
          <p:spPr>
            <a:xfrm>
              <a:off x="1196615" y="1803950"/>
              <a:ext cx="4923377" cy="128679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1E4F71"/>
                  </a:highlight>
                  <a:uLnTx/>
                  <a:uFillTx/>
                  <a:latin typeface="Raleway" pitchFamily="2" charset="0"/>
                  <a:ea typeface="+mn-ea"/>
                  <a:cs typeface="+mn-cs"/>
                </a:rPr>
                <a:t>Nombre de </a:t>
              </a:r>
              <a:r>
                <a:rPr lang="fr-FR" sz="1600" b="1">
                  <a:solidFill>
                    <a:srgbClr val="FFFFFF"/>
                  </a:solidFill>
                  <a:highlight>
                    <a:srgbClr val="1E4F71"/>
                  </a:highlight>
                  <a:latin typeface="Raleway" pitchFamily="2" charset="0"/>
                </a:rPr>
                <a:t>visites :  1700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fr-FR" sz="1400" b="1">
                  <a:solidFill>
                    <a:srgbClr val="00B050"/>
                  </a:solidFill>
                  <a:latin typeface="Raleway" pitchFamily="2" charset="0"/>
                </a:rPr>
                <a:t>C’est </a:t>
              </a: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Raleway" pitchFamily="2" charset="0"/>
                  <a:ea typeface="+mn-ea"/>
                  <a:cs typeface="+mn-cs"/>
                </a:rPr>
                <a:t>2,6 plus de visites que lors du dernier relevé en décembre 2024 (650)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fr-FR" sz="1400" b="1">
                  <a:solidFill>
                    <a:srgbClr val="00B050"/>
                  </a:solidFill>
                  <a:latin typeface="Raleway" pitchFamily="2" charset="0"/>
                </a:rPr>
                <a:t>Entre décembre et avril, le site compte +1 050 visites supplémentaires </a:t>
              </a:r>
              <a:endPara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E20EF98-BBCF-D65F-BCEC-622E1268646D}"/>
                </a:ext>
              </a:extLst>
            </p:cNvPr>
            <p:cNvSpPr txBox="1"/>
            <p:nvPr/>
          </p:nvSpPr>
          <p:spPr>
            <a:xfrm>
              <a:off x="1196616" y="3166996"/>
              <a:ext cx="5176152" cy="123203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1E4F71"/>
                  </a:highlight>
                  <a:uLnTx/>
                  <a:uFillTx/>
                  <a:latin typeface="Raleway" pitchFamily="2" charset="0"/>
                  <a:ea typeface="+mn-ea"/>
                  <a:cs typeface="+mn-cs"/>
                </a:rPr>
                <a:t>Top 5 des pages les plus visitées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Raleway" pitchFamily="2" charset="0"/>
                  <a:ea typeface="Aptos" panose="020B0004020202020204" pitchFamily="34" charset="0"/>
                  <a:cs typeface="Aptos" panose="020B0004020202020204" pitchFamily="34" charset="0"/>
                </a:rPr>
                <a:t>Page d’accueil (1 200 vues) </a:t>
              </a: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→</a:t>
              </a: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Raleway" pitchFamily="2" charset="0"/>
                  <a:ea typeface="Aptos" panose="020B0004020202020204" pitchFamily="34" charset="0"/>
                  <a:cs typeface="Aptos" panose="020B0004020202020204" pitchFamily="34" charset="0"/>
                </a:rPr>
                <a:t>Présentation de l’association (</a:t>
              </a:r>
              <a:r>
                <a:rPr lang="fr-FR" sz="1400">
                  <a:solidFill>
                    <a:srgbClr val="004E73"/>
                  </a:solidFill>
                  <a:latin typeface="Raleway" pitchFamily="2" charset="0"/>
                  <a:ea typeface="Aptos" panose="020B0004020202020204" pitchFamily="34" charset="0"/>
                  <a:cs typeface="Aptos" panose="020B0004020202020204" pitchFamily="34" charset="0"/>
                </a:rPr>
                <a:t>341</a:t>
              </a: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Raleway" pitchFamily="2" charset="0"/>
                  <a:ea typeface="Aptos" panose="020B0004020202020204" pitchFamily="34" charset="0"/>
                  <a:cs typeface="Aptos" panose="020B0004020202020204" pitchFamily="34" charset="0"/>
                </a:rPr>
                <a:t> vues) </a:t>
              </a: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→</a:t>
              </a: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Raleway" pitchFamily="2" charset="0"/>
                  <a:ea typeface="Aptos" panose="020B0004020202020204" pitchFamily="34" charset="0"/>
                  <a:cs typeface="Aptos" panose="020B0004020202020204" pitchFamily="34" charset="0"/>
                </a:rPr>
                <a:t>Mieux dépister les maladies respiratoires (155 vues) </a:t>
              </a: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→</a:t>
              </a: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1400">
                  <a:solidFill>
                    <a:srgbClr val="004E73"/>
                  </a:solidFill>
                  <a:latin typeface="Raleway" pitchFamily="2" charset="0"/>
                  <a:ea typeface="Aptos" panose="020B0004020202020204" pitchFamily="34" charset="0"/>
                  <a:cs typeface="Aptos" panose="020B0004020202020204" pitchFamily="34" charset="0"/>
                </a:rPr>
                <a:t>Le Bureau </a:t>
              </a: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Raleway" pitchFamily="2" charset="0"/>
                  <a:ea typeface="Aptos" panose="020B0004020202020204" pitchFamily="34" charset="0"/>
                  <a:cs typeface="Aptos" panose="020B0004020202020204" pitchFamily="34" charset="0"/>
                </a:rPr>
                <a:t>(154 vues)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Raleway" pitchFamily="2" charset="0"/>
                  <a:ea typeface="Aptos" panose="020B0004020202020204" pitchFamily="34" charset="0"/>
                  <a:cs typeface="Aptos" panose="020B0004020202020204" pitchFamily="34" charset="0"/>
                </a:rPr>
                <a:t>Les membres (144 vues)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AFED34E-72F1-4247-A6D9-4B74D8BEB867}"/>
                </a:ext>
              </a:extLst>
            </p:cNvPr>
            <p:cNvSpPr txBox="1"/>
            <p:nvPr/>
          </p:nvSpPr>
          <p:spPr>
            <a:xfrm>
              <a:off x="1196616" y="4687780"/>
              <a:ext cx="5176152" cy="123203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1E4F71"/>
                  </a:highlight>
                  <a:uLnTx/>
                  <a:uFillTx/>
                  <a:latin typeface="Raleway" pitchFamily="2" charset="0"/>
                  <a:ea typeface="+mn-ea"/>
                  <a:cs typeface="+mn-cs"/>
                </a:rPr>
                <a:t>Top 5 des pays de provenance des visiteurs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Raleway" pitchFamily="2" charset="0"/>
                  <a:ea typeface="Aptos" panose="020B0004020202020204" pitchFamily="34" charset="0"/>
                  <a:cs typeface="Aptos" panose="020B0004020202020204" pitchFamily="34" charset="0"/>
                </a:rPr>
                <a:t>France (514 soit 53% des visiteurs) </a:t>
              </a: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→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Raleway" pitchFamily="2" charset="0"/>
                  <a:ea typeface="Aptos" panose="020B0004020202020204" pitchFamily="34" charset="0"/>
                  <a:cs typeface="Aptos" panose="020B0004020202020204" pitchFamily="34" charset="0"/>
                </a:rPr>
                <a:t>USA (248 soit </a:t>
              </a:r>
              <a:r>
                <a:rPr lang="fr-FR" sz="1400">
                  <a:solidFill>
                    <a:srgbClr val="004E73"/>
                  </a:solidFill>
                  <a:latin typeface="Raleway" pitchFamily="2" charset="0"/>
                  <a:ea typeface="Aptos" panose="020B0004020202020204" pitchFamily="34" charset="0"/>
                  <a:cs typeface="Aptos" panose="020B0004020202020204" pitchFamily="34" charset="0"/>
                </a:rPr>
                <a:t>27</a:t>
              </a: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Raleway" pitchFamily="2" charset="0"/>
                  <a:ea typeface="Aptos" panose="020B0004020202020204" pitchFamily="34" charset="0"/>
                  <a:cs typeface="Aptos" panose="020B0004020202020204" pitchFamily="34" charset="0"/>
                </a:rPr>
                <a:t>% des visiteurs) </a:t>
              </a: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→</a:t>
              </a: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Raleway" pitchFamily="2" charset="0"/>
                  <a:ea typeface="Aptos" panose="020B0004020202020204" pitchFamily="34" charset="0"/>
                  <a:cs typeface="Aptos" panose="020B0004020202020204" pitchFamily="34" charset="0"/>
                </a:rPr>
                <a:t>Pays-Bas (30 soit 3,5% des visiteurs) </a:t>
              </a: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↑</a:t>
              </a: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endParaRP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Raleway" pitchFamily="2" charset="0"/>
                  <a:ea typeface="Aptos" panose="020B0004020202020204" pitchFamily="34" charset="0"/>
                  <a:cs typeface="Aptos" panose="020B0004020202020204" pitchFamily="34" charset="0"/>
                </a:rPr>
                <a:t>Canada (30 soit 3,5% des visiteurs aussi)</a:t>
              </a: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 ↓</a:t>
              </a: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1400">
                  <a:solidFill>
                    <a:srgbClr val="004E73"/>
                  </a:solidFill>
                  <a:latin typeface="Raleway" pitchFamily="2" charset="0"/>
                  <a:ea typeface="Aptos" panose="020B0004020202020204" pitchFamily="34" charset="0"/>
                  <a:cs typeface="Aptos" panose="020B0004020202020204" pitchFamily="34" charset="0"/>
                </a:rPr>
                <a:t>Ireland</a:t>
              </a: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Raleway" pitchFamily="2" charset="0"/>
                  <a:ea typeface="Aptos" panose="020B0004020202020204" pitchFamily="34" charset="0"/>
                  <a:cs typeface="Aptos" panose="020B0004020202020204" pitchFamily="34" charset="0"/>
                </a:rPr>
                <a:t> (28 3% des visiteurs) </a:t>
              </a: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004E73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↑</a:t>
              </a: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4E73"/>
                </a:solidFill>
                <a:effectLst/>
                <a:uLnTx/>
                <a:uFillTx/>
                <a:latin typeface="Raleway" pitchFamily="2" charset="0"/>
                <a:ea typeface="Aptos" panose="020B0004020202020204" pitchFamily="34" charset="0"/>
                <a:cs typeface="Aptos" panose="020B0004020202020204" pitchFamily="34" charset="0"/>
              </a:endParaRPr>
            </a:p>
          </p:txBody>
        </p:sp>
      </p:grp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85236FEE-0E60-9820-B37B-0CCF5E7FA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560977"/>
              </p:ext>
            </p:extLst>
          </p:nvPr>
        </p:nvGraphicFramePr>
        <p:xfrm>
          <a:off x="5660438" y="1882563"/>
          <a:ext cx="6531562" cy="396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2287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D3B700-BC29-7442-967E-91FA075A8539}"/>
              </a:ext>
            </a:extLst>
          </p:cNvPr>
          <p:cNvSpPr txBox="1"/>
          <p:nvPr/>
        </p:nvSpPr>
        <p:spPr>
          <a:xfrm>
            <a:off x="270480" y="326826"/>
            <a:ext cx="1122780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Stratégie éditoriale : Les derniers </a:t>
            </a:r>
            <a:r>
              <a:rPr kumimoji="0" lang="fr-FR" sz="2800" b="1" i="0" u="none" strike="noStrike" kern="1200" cap="none" spc="0" normalizeH="0" baseline="0" noProof="0" err="1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posts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 LinkedIn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BF6317-0E0D-5F6A-AE95-8A6C879A9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603" y="353392"/>
            <a:ext cx="405493" cy="38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DB27276-4BF2-4760-2B0F-7F26C08F7918}"/>
              </a:ext>
            </a:extLst>
          </p:cNvPr>
          <p:cNvSpPr/>
          <p:nvPr/>
        </p:nvSpPr>
        <p:spPr>
          <a:xfrm>
            <a:off x="8159308" y="1343932"/>
            <a:ext cx="3881728" cy="3929904"/>
          </a:xfrm>
          <a:prstGeom prst="roundRect">
            <a:avLst>
              <a:gd name="adj" fmla="val 3468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b="1">
              <a:solidFill>
                <a:srgbClr val="1E4F71"/>
              </a:solidFill>
              <a:latin typeface="Raleway" pitchFamily="2" charset="0"/>
            </a:endParaRPr>
          </a:p>
        </p:txBody>
      </p:sp>
      <p:pic>
        <p:nvPicPr>
          <p:cNvPr id="3" name="Picture 2" descr="Aucune description alternative pour cette image">
            <a:extLst>
              <a:ext uri="{FF2B5EF4-FFF2-40B4-BE49-F238E27FC236}">
                <a16:creationId xmlns:a16="http://schemas.microsoft.com/office/drawing/2014/main" id="{B828B018-F6C3-5944-7610-9149820A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07" y="1467136"/>
            <a:ext cx="3028445" cy="37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23AF4F7-A935-9B94-4BC8-5B3D898A5BCA}"/>
              </a:ext>
            </a:extLst>
          </p:cNvPr>
          <p:cNvSpPr/>
          <p:nvPr/>
        </p:nvSpPr>
        <p:spPr>
          <a:xfrm>
            <a:off x="4167450" y="1343933"/>
            <a:ext cx="3881728" cy="3929904"/>
          </a:xfrm>
          <a:prstGeom prst="roundRect">
            <a:avLst>
              <a:gd name="adj" fmla="val 3468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547737-C2EF-F3DC-65AD-EB42336230D7}"/>
              </a:ext>
            </a:extLst>
          </p:cNvPr>
          <p:cNvSpPr txBox="1"/>
          <p:nvPr/>
        </p:nvSpPr>
        <p:spPr>
          <a:xfrm>
            <a:off x="4799480" y="5518089"/>
            <a:ext cx="25748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Post du lundi </a:t>
            </a:r>
            <a:r>
              <a:rPr lang="fr-FR" sz="1400" b="1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7/04</a:t>
            </a:r>
            <a:endParaRPr lang="fr-FR" sz="1400" b="1">
              <a:effectLst/>
              <a:latin typeface="Raleway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114 réactions</a:t>
            </a:r>
          </a:p>
          <a:p>
            <a:pPr algn="ctr"/>
            <a:r>
              <a:rPr lang="fr-FR" sz="140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5 commentaires</a:t>
            </a:r>
          </a:p>
          <a:p>
            <a:pPr algn="ctr"/>
            <a:r>
              <a:rPr lang="fr-FR" sz="140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29 republications</a:t>
            </a:r>
          </a:p>
          <a:p>
            <a:pPr algn="ctr"/>
            <a:r>
              <a:rPr lang="fr-FR" sz="140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1 507 impressions</a:t>
            </a:r>
            <a:endParaRPr lang="fr-FR" sz="1400">
              <a:effectLst/>
              <a:latin typeface="Raleway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>
              <a:latin typeface="Raleway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EC791EE-D7B4-1D93-5412-F06E86DF3C6B}"/>
              </a:ext>
            </a:extLst>
          </p:cNvPr>
          <p:cNvSpPr/>
          <p:nvPr/>
        </p:nvSpPr>
        <p:spPr>
          <a:xfrm>
            <a:off x="4703845" y="5020191"/>
            <a:ext cx="2707820" cy="469643"/>
          </a:xfrm>
          <a:prstGeom prst="roundRect">
            <a:avLst/>
          </a:prstGeom>
          <a:solidFill>
            <a:srgbClr val="259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Raleway" pitchFamily="2" charset="0"/>
              </a:rPr>
              <a:t>Plaidoyer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96988A-5FF7-61E8-D060-99B1F5DB14E9}"/>
              </a:ext>
            </a:extLst>
          </p:cNvPr>
          <p:cNvSpPr txBox="1"/>
          <p:nvPr/>
        </p:nvSpPr>
        <p:spPr>
          <a:xfrm>
            <a:off x="8635878" y="5518089"/>
            <a:ext cx="25748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Post du mercredi 16</a:t>
            </a:r>
            <a:r>
              <a:rPr lang="fr-FR" sz="1400" b="1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/04</a:t>
            </a:r>
          </a:p>
          <a:p>
            <a:pPr algn="ctr"/>
            <a:r>
              <a:rPr lang="fr-FR" sz="140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En cours de développement</a:t>
            </a:r>
            <a:endParaRPr lang="fr-FR" sz="1400">
              <a:effectLst/>
              <a:latin typeface="Raleway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FFE0D31-B1F4-639D-A0F4-72DDECC4DCE4}"/>
              </a:ext>
            </a:extLst>
          </p:cNvPr>
          <p:cNvSpPr/>
          <p:nvPr/>
        </p:nvSpPr>
        <p:spPr>
          <a:xfrm>
            <a:off x="5812318" y="1064791"/>
            <a:ext cx="549219" cy="5369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Raleway" pitchFamily="2" charset="0"/>
              </a:rPr>
              <a:t>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3A34B3A-0F04-1B8E-2CC7-E9FB4C64F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927" y="1655667"/>
            <a:ext cx="3145864" cy="3459868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19A7FD13-5634-1E79-0177-DDB3D3F062DF}"/>
              </a:ext>
            </a:extLst>
          </p:cNvPr>
          <p:cNvSpPr/>
          <p:nvPr/>
        </p:nvSpPr>
        <p:spPr>
          <a:xfrm>
            <a:off x="8502927" y="5020191"/>
            <a:ext cx="3124025" cy="453411"/>
          </a:xfrm>
          <a:prstGeom prst="roundRect">
            <a:avLst/>
          </a:prstGeom>
          <a:solidFill>
            <a:srgbClr val="259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Raleway" pitchFamily="2" charset="0"/>
              </a:rPr>
              <a:t>Relais d’informations</a:t>
            </a:r>
            <a:endParaRPr lang="fr-FR" sz="1200" b="1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4918BAD-228B-0A07-EB89-D51B1CFE57F0}"/>
              </a:ext>
            </a:extLst>
          </p:cNvPr>
          <p:cNvSpPr/>
          <p:nvPr/>
        </p:nvSpPr>
        <p:spPr>
          <a:xfrm>
            <a:off x="9923326" y="1064791"/>
            <a:ext cx="549219" cy="5369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Raleway" pitchFamily="2" charset="0"/>
              </a:rPr>
              <a:t>3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914B70F3-CB7E-396C-8E52-C805294B1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13" y="1655667"/>
            <a:ext cx="2638241" cy="32341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EC9E8297-F6BB-C61C-345A-EF1BADD80A80}"/>
              </a:ext>
            </a:extLst>
          </p:cNvPr>
          <p:cNvSpPr txBox="1"/>
          <p:nvPr/>
        </p:nvSpPr>
        <p:spPr>
          <a:xfrm>
            <a:off x="937533" y="5518089"/>
            <a:ext cx="23870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Post du mardi 11/03</a:t>
            </a:r>
            <a:endParaRPr lang="fr-FR" sz="1400" b="1">
              <a:latin typeface="Raleway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40 réactions</a:t>
            </a:r>
          </a:p>
          <a:p>
            <a:pPr algn="ctr"/>
            <a:r>
              <a:rPr lang="fr-FR" sz="140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2 commentaires</a:t>
            </a:r>
          </a:p>
          <a:p>
            <a:pPr algn="ctr"/>
            <a:r>
              <a:rPr lang="fr-FR" sz="1400"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9 </a:t>
            </a:r>
            <a:r>
              <a:rPr lang="fr-FR" sz="140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republications</a:t>
            </a:r>
          </a:p>
          <a:p>
            <a:pPr algn="ctr"/>
            <a:r>
              <a:rPr lang="fr-FR" sz="1400">
                <a:effectLst/>
                <a:latin typeface="Raleway" pitchFamily="2" charset="0"/>
                <a:ea typeface="Aptos" panose="020B0004020202020204" pitchFamily="34" charset="0"/>
                <a:cs typeface="Arial" panose="020B0604020202020204" pitchFamily="34" charset="0"/>
              </a:rPr>
              <a:t>733 Impressions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12C5621A-A4B1-3AA8-4EAD-C6AEF1740882}"/>
              </a:ext>
            </a:extLst>
          </p:cNvPr>
          <p:cNvSpPr/>
          <p:nvPr/>
        </p:nvSpPr>
        <p:spPr>
          <a:xfrm>
            <a:off x="180890" y="1343932"/>
            <a:ext cx="3881728" cy="3929904"/>
          </a:xfrm>
          <a:prstGeom prst="roundRect">
            <a:avLst>
              <a:gd name="adj" fmla="val 3468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b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362CA44D-306C-0859-248E-B19ED56271C5}"/>
              </a:ext>
            </a:extLst>
          </p:cNvPr>
          <p:cNvSpPr/>
          <p:nvPr/>
        </p:nvSpPr>
        <p:spPr>
          <a:xfrm>
            <a:off x="580822" y="5036423"/>
            <a:ext cx="3124025" cy="453411"/>
          </a:xfrm>
          <a:prstGeom prst="roundRect">
            <a:avLst/>
          </a:prstGeom>
          <a:solidFill>
            <a:srgbClr val="259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Raleway" pitchFamily="2" charset="0"/>
              </a:rPr>
              <a:t>Relais d’informations</a:t>
            </a:r>
            <a:endParaRPr lang="fr-FR" sz="1200" b="1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8A6F265-0324-01E7-5749-76FEAF9D57C3}"/>
              </a:ext>
            </a:extLst>
          </p:cNvPr>
          <p:cNvSpPr/>
          <p:nvPr/>
        </p:nvSpPr>
        <p:spPr>
          <a:xfrm>
            <a:off x="1831081" y="1118152"/>
            <a:ext cx="509149" cy="494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Raleway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225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866AF-00C4-B70F-68A5-1A4FC9A8C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>
            <a:extLst>
              <a:ext uri="{FF2B5EF4-FFF2-40B4-BE49-F238E27FC236}">
                <a16:creationId xmlns:a16="http://schemas.microsoft.com/office/drawing/2014/main" id="{22987C68-F4A8-D034-497D-56F4ED348A68}"/>
              </a:ext>
            </a:extLst>
          </p:cNvPr>
          <p:cNvSpPr txBox="1"/>
          <p:nvPr/>
        </p:nvSpPr>
        <p:spPr>
          <a:xfrm>
            <a:off x="299509" y="308151"/>
            <a:ext cx="1122780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D5419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Statistiques de la page LinkedIn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A93E388-FC6E-241B-9751-E85227719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1253"/>
              </p:ext>
            </p:extLst>
          </p:nvPr>
        </p:nvGraphicFramePr>
        <p:xfrm>
          <a:off x="478178" y="995680"/>
          <a:ext cx="8205179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042">
                  <a:extLst>
                    <a:ext uri="{9D8B030D-6E8A-4147-A177-3AD203B41FA5}">
                      <a16:colId xmlns:a16="http://schemas.microsoft.com/office/drawing/2014/main" val="450361131"/>
                    </a:ext>
                  </a:extLst>
                </a:gridCol>
                <a:gridCol w="3012708">
                  <a:extLst>
                    <a:ext uri="{9D8B030D-6E8A-4147-A177-3AD203B41FA5}">
                      <a16:colId xmlns:a16="http://schemas.microsoft.com/office/drawing/2014/main" val="1038032816"/>
                    </a:ext>
                  </a:extLst>
                </a:gridCol>
                <a:gridCol w="3135429">
                  <a:extLst>
                    <a:ext uri="{9D8B030D-6E8A-4147-A177-3AD203B41FA5}">
                      <a16:colId xmlns:a16="http://schemas.microsoft.com/office/drawing/2014/main" val="1769744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Contenu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Période d’activité </a:t>
                      </a:r>
                    </a:p>
                    <a:p>
                      <a:r>
                        <a:rPr lang="fr-FR" sz="1600">
                          <a:latin typeface="Raleway" pitchFamily="2" charset="0"/>
                        </a:rPr>
                        <a:t>Décembre </a:t>
                      </a:r>
                      <a:r>
                        <a:rPr lang="fr-FR" sz="1600">
                          <a:latin typeface="Raleway" pitchFamily="2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600">
                          <a:latin typeface="Raleway" pitchFamily="2" charset="0"/>
                        </a:rPr>
                        <a:t> Février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Période d’activité</a:t>
                      </a:r>
                    </a:p>
                    <a:p>
                      <a:r>
                        <a:rPr lang="fr-FR" sz="1600">
                          <a:latin typeface="Raleway" pitchFamily="2" charset="0"/>
                        </a:rPr>
                        <a:t>Février </a:t>
                      </a:r>
                      <a:r>
                        <a:rPr lang="fr-FR" sz="1600">
                          <a:latin typeface="Raleway" pitchFamily="2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600">
                          <a:latin typeface="Raleway" pitchFamily="2" charset="0"/>
                        </a:rPr>
                        <a:t> Avril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40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Impressions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2 832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>
                          <a:latin typeface="Raleway" pitchFamily="2" charset="0"/>
                        </a:rPr>
                        <a:t>5 652 (+100%)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30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Commentaires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20 </a:t>
                      </a:r>
                      <a:r>
                        <a:rPr lang="fr-FR" sz="1600" b="1">
                          <a:latin typeface="Raleway" pitchFamily="2" charset="0"/>
                        </a:rPr>
                        <a:t>(+400%)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71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Réactions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320 </a:t>
                      </a:r>
                      <a:r>
                        <a:rPr lang="fr-FR" sz="1600" b="1">
                          <a:latin typeface="Raleway" pitchFamily="2" charset="0"/>
                        </a:rPr>
                        <a:t>(+285%)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95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Raleway" pitchFamily="2" charset="0"/>
                        </a:rPr>
                        <a:t>Membres touchés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Raleway" pitchFamily="2" charset="0"/>
                        </a:rPr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Raleway" pitchFamily="2" charset="0"/>
                        </a:rPr>
                        <a:t>1 774 </a:t>
                      </a:r>
                      <a:r>
                        <a:rPr lang="fr-FR" sz="1600" b="1" dirty="0">
                          <a:latin typeface="Raleway" pitchFamily="2" charset="0"/>
                        </a:rPr>
                        <a:t>(+409%)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03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Raleway" pitchFamily="2" charset="0"/>
                        </a:rPr>
                        <a:t>Abonnés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Raleway" pitchFamily="2" charset="0"/>
                        </a:rPr>
                        <a:t>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Raleway" pitchFamily="2" charset="0"/>
                        </a:rPr>
                        <a:t>797 </a:t>
                      </a:r>
                      <a:r>
                        <a:rPr lang="fr-FR" sz="1600" b="1" dirty="0">
                          <a:latin typeface="Raleway" pitchFamily="2" charset="0"/>
                        </a:rPr>
                        <a:t>(+20%)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176358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663DD577-19A0-F139-C544-3EA0BBAC6C60}"/>
              </a:ext>
            </a:extLst>
          </p:cNvPr>
          <p:cNvSpPr txBox="1"/>
          <p:nvPr/>
        </p:nvSpPr>
        <p:spPr>
          <a:xfrm>
            <a:off x="57505" y="6092057"/>
            <a:ext cx="5953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algn="ctr">
              <a:tabLst>
                <a:tab pos="534988" algn="l"/>
              </a:tabLst>
            </a:pPr>
            <a:r>
              <a:rPr lang="fr-FR" sz="1400" b="1" i="1">
                <a:latin typeface="Raleway" pitchFamily="2" charset="0"/>
              </a:rPr>
              <a:t>Vues de la page entre février 2025 et avril 2025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806FD7D-39D5-38AE-BDDF-B5EE8099380B}"/>
              </a:ext>
            </a:extLst>
          </p:cNvPr>
          <p:cNvSpPr txBox="1"/>
          <p:nvPr/>
        </p:nvSpPr>
        <p:spPr>
          <a:xfrm>
            <a:off x="6507661" y="6170571"/>
            <a:ext cx="5953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algn="just">
              <a:tabLst>
                <a:tab pos="534988" algn="l"/>
              </a:tabLst>
            </a:pPr>
            <a:r>
              <a:rPr lang="fr-FR" sz="1400" b="1" i="1">
                <a:solidFill>
                  <a:srgbClr val="1E4F71"/>
                </a:solidFill>
                <a:latin typeface="Raleway" pitchFamily="2" charset="0"/>
              </a:rPr>
              <a:t>Nombre d’abonnés </a:t>
            </a:r>
            <a:r>
              <a:rPr lang="fr-FR" sz="1400" b="1" i="1">
                <a:latin typeface="Raleway" pitchFamily="2" charset="0"/>
              </a:rPr>
              <a:t>entre février 2025 et avril 2025 </a:t>
            </a:r>
            <a:endParaRPr lang="fr-FR" sz="1400" b="1" i="1">
              <a:solidFill>
                <a:srgbClr val="1E4F71"/>
              </a:solidFill>
              <a:latin typeface="Raleway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D38BFE0-0C66-F5C1-8630-504E05EE01D5}"/>
              </a:ext>
            </a:extLst>
          </p:cNvPr>
          <p:cNvSpPr txBox="1"/>
          <p:nvPr/>
        </p:nvSpPr>
        <p:spPr>
          <a:xfrm>
            <a:off x="6141221" y="3741053"/>
            <a:ext cx="6242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algn="just">
              <a:tabLst>
                <a:tab pos="534988" algn="l"/>
              </a:tabLst>
            </a:pPr>
            <a:r>
              <a:rPr lang="fr-FR" sz="1400" b="1">
                <a:solidFill>
                  <a:schemeClr val="accent3"/>
                </a:solidFill>
                <a:latin typeface="Raleway" pitchFamily="2" charset="0"/>
              </a:rPr>
              <a:t>+42 nouveaux abonnés au cours des 30 derniers jours (+20%)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8DBFD78-4783-DA5D-BEF6-21AE741497FF}"/>
              </a:ext>
            </a:extLst>
          </p:cNvPr>
          <p:cNvSpPr txBox="1"/>
          <p:nvPr/>
        </p:nvSpPr>
        <p:spPr>
          <a:xfrm>
            <a:off x="8733693" y="1031513"/>
            <a:ext cx="3041867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1E4F71"/>
                </a:highlight>
                <a:uLnTx/>
                <a:uFillTx/>
                <a:latin typeface="Raleway" pitchFamily="2" charset="0"/>
                <a:ea typeface="+mn-ea"/>
                <a:cs typeface="+mn-cs"/>
              </a:rPr>
              <a:t>Nombre de </a:t>
            </a:r>
            <a:r>
              <a:rPr lang="fr-FR" sz="1600" b="1">
                <a:solidFill>
                  <a:srgbClr val="FFFFFF"/>
                </a:solidFill>
                <a:highlight>
                  <a:srgbClr val="1E4F71"/>
                </a:highlight>
                <a:latin typeface="Raleway" pitchFamily="2" charset="0"/>
              </a:rPr>
              <a:t>réactions : 320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b="1">
              <a:solidFill>
                <a:srgbClr val="1E4F71"/>
              </a:solidFill>
              <a:latin typeface="Raleway" pitchFamily="2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i="0" u="none" strike="noStrike" kern="1200" cap="none" spc="0" normalizeH="0" baseline="0" noProof="0">
                <a:ln>
                  <a:noFill/>
                </a:ln>
                <a:solidFill>
                  <a:srgbClr val="1E4F71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C’est </a:t>
            </a:r>
            <a:r>
              <a:rPr lang="fr-FR" sz="1400" b="1">
                <a:solidFill>
                  <a:srgbClr val="1E4F71"/>
                </a:solidFill>
                <a:latin typeface="Raleway" pitchFamily="2" charset="0"/>
              </a:rPr>
              <a:t>8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1E4F71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 fois plus </a:t>
            </a:r>
            <a:r>
              <a:rPr kumimoji="0" lang="fr-FR" sz="1400" i="0" u="none" strike="noStrike" kern="1200" cap="none" spc="0" normalizeH="0" baseline="0" noProof="0">
                <a:ln>
                  <a:noFill/>
                </a:ln>
                <a:solidFill>
                  <a:srgbClr val="1E4F71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de réactions que lors du dernier relevé en février dernier.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i="0" u="none" strike="noStrike" kern="1200" cap="none" spc="0" normalizeH="0" baseline="0" noProof="0">
                <a:ln>
                  <a:noFill/>
                </a:ln>
                <a:solidFill>
                  <a:srgbClr val="1E4F71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Cette progression s’explique par une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1E4F71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fidélisation de la communauté</a:t>
            </a:r>
            <a:r>
              <a:rPr kumimoji="0" lang="fr-FR" sz="1400" i="0" u="none" strike="noStrike" kern="1200" cap="none" spc="0" normalizeH="0" baseline="0" noProof="0">
                <a:ln>
                  <a:noFill/>
                </a:ln>
                <a:solidFill>
                  <a:srgbClr val="1E4F71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, soutenue par une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1E4F71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récurrence accrue des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1E4F71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posts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1E4F71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 sur LinkedIn</a:t>
            </a:r>
            <a:r>
              <a:rPr kumimoji="0" lang="fr-FR" sz="1400" i="0" u="none" strike="noStrike" kern="1200" cap="none" spc="0" normalizeH="0" baseline="0" noProof="0">
                <a:ln>
                  <a:noFill/>
                </a:ln>
                <a:solidFill>
                  <a:srgbClr val="1E4F71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2974E7-F76B-EF5D-3FD8-F570521B2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78" y="4048830"/>
            <a:ext cx="5663043" cy="19975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8CC1F0F-E6D7-E46B-5383-0E3F82E6C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661" y="4233597"/>
            <a:ext cx="5298355" cy="181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9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6EE36-C40D-B630-B3F8-A0E929279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4F938877-EB6A-9A63-AF15-AA9A276951ED}"/>
              </a:ext>
            </a:extLst>
          </p:cNvPr>
          <p:cNvSpPr/>
          <p:nvPr/>
        </p:nvSpPr>
        <p:spPr>
          <a:xfrm>
            <a:off x="0" y="4029044"/>
            <a:ext cx="342900" cy="2828956"/>
          </a:xfrm>
          <a:custGeom>
            <a:avLst/>
            <a:gdLst>
              <a:gd name="connsiteX0" fmla="*/ 0 w 342900"/>
              <a:gd name="connsiteY0" fmla="*/ 0 h 2828956"/>
              <a:gd name="connsiteX1" fmla="*/ 215897 w 342900"/>
              <a:gd name="connsiteY1" fmla="*/ 0 h 2828956"/>
              <a:gd name="connsiteX2" fmla="*/ 342900 w 342900"/>
              <a:gd name="connsiteY2" fmla="*/ 127003 h 2828956"/>
              <a:gd name="connsiteX3" fmla="*/ 342900 w 342900"/>
              <a:gd name="connsiteY3" fmla="*/ 2828956 h 2828956"/>
              <a:gd name="connsiteX4" fmla="*/ 0 w 342900"/>
              <a:gd name="connsiteY4" fmla="*/ 2828956 h 28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828956">
                <a:moveTo>
                  <a:pt x="0" y="0"/>
                </a:moveTo>
                <a:lnTo>
                  <a:pt x="215897" y="0"/>
                </a:lnTo>
                <a:cubicBezTo>
                  <a:pt x="286039" y="0"/>
                  <a:pt x="342900" y="56861"/>
                  <a:pt x="342900" y="127003"/>
                </a:cubicBezTo>
                <a:lnTo>
                  <a:pt x="342900" y="2828956"/>
                </a:lnTo>
                <a:lnTo>
                  <a:pt x="0" y="28289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78EFD74-56E0-0A25-F477-4356460252B3}"/>
              </a:ext>
            </a:extLst>
          </p:cNvPr>
          <p:cNvSpPr/>
          <p:nvPr/>
        </p:nvSpPr>
        <p:spPr>
          <a:xfrm>
            <a:off x="197329" y="3771899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503030101060003" pitchFamily="34" charset="77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F8835DEA-76CB-6D5B-B705-C00694762161}"/>
              </a:ext>
            </a:extLst>
          </p:cNvPr>
          <p:cNvSpPr txBox="1"/>
          <p:nvPr/>
        </p:nvSpPr>
        <p:spPr>
          <a:xfrm>
            <a:off x="0" y="2547492"/>
            <a:ext cx="12192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0363"/>
            <a:r>
              <a:rPr lang="fr-FR" sz="3200" b="1">
                <a:latin typeface="Raleway" pitchFamily="2" charset="0"/>
              </a:rPr>
              <a:t>Echanges sur les actions à suivre</a:t>
            </a:r>
          </a:p>
        </p:txBody>
      </p:sp>
    </p:spTree>
    <p:extLst>
      <p:ext uri="{BB962C8B-B14F-4D97-AF65-F5344CB8AC3E}">
        <p14:creationId xmlns:p14="http://schemas.microsoft.com/office/powerpoint/2010/main" val="1457831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àR 1">
      <a:dk1>
        <a:srgbClr val="004E73"/>
      </a:dk1>
      <a:lt1>
        <a:srgbClr val="FFFFFF"/>
      </a:lt1>
      <a:dk2>
        <a:srgbClr val="259AA2"/>
      </a:dk2>
      <a:lt2>
        <a:srgbClr val="DBEFF9"/>
      </a:lt2>
      <a:accent1>
        <a:srgbClr val="259AA2"/>
      </a:accent1>
      <a:accent2>
        <a:srgbClr val="E1B107"/>
      </a:accent2>
      <a:accent3>
        <a:srgbClr val="D54190"/>
      </a:accent3>
      <a:accent4>
        <a:srgbClr val="B1C2C7"/>
      </a:accent4>
      <a:accent5>
        <a:srgbClr val="EDF4F4"/>
      </a:accent5>
      <a:accent6>
        <a:srgbClr val="D54190"/>
      </a:accent6>
      <a:hlink>
        <a:srgbClr val="F49100"/>
      </a:hlink>
      <a:folHlink>
        <a:srgbClr val="85DFD0"/>
      </a:folHlink>
    </a:clrScheme>
    <a:fontScheme name="Custom 6">
      <a:majorFont>
        <a:latin typeface="Glacial Indifference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a0c5862-082f-4e4f-8fcd-03e33894d91e">
      <UserInfo>
        <DisplayName/>
        <AccountId xsi:nil="true"/>
        <AccountType/>
      </UserInfo>
    </SharedWithUsers>
    <TaxCatchAll xmlns="83133aef-1c97-44f6-b49b-cd4c1df037c5" xsi:nil="true"/>
    <lcf76f155ced4ddcb4097134ff3c332f xmlns="9acba179-a444-4d23-a948-69f60c3d8b3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172306ABE13C428C81A6E3D94C5F5E" ma:contentTypeVersion="4" ma:contentTypeDescription="Crée un document." ma:contentTypeScope="" ma:versionID="f86f0b6d6cfaee95d5cfe02af65f3656">
  <xsd:schema xmlns:xsd="http://www.w3.org/2001/XMLSchema" xmlns:xs="http://www.w3.org/2001/XMLSchema" xmlns:p="http://schemas.microsoft.com/office/2006/metadata/properties" xmlns:ns2="68af447f-913f-4336-9b4d-5cf54f2f04b3" xmlns:ns3="fa0c5862-082f-4e4f-8fcd-03e33894d91e" xmlns:ns4="9acba179-a444-4d23-a948-69f60c3d8b36" xmlns:ns5="83133aef-1c97-44f6-b49b-cd4c1df037c5" targetNamespace="http://schemas.microsoft.com/office/2006/metadata/properties" ma:root="true" ma:fieldsID="24da5be36a12d1dc3546d123bbaa91b2" ns2:_="" ns3:_="" ns4:_="" ns5:_="">
    <xsd:import namespace="68af447f-913f-4336-9b4d-5cf54f2f04b3"/>
    <xsd:import namespace="fa0c5862-082f-4e4f-8fcd-03e33894d91e"/>
    <xsd:import namespace="9acba179-a444-4d23-a948-69f60c3d8b36"/>
    <xsd:import namespace="83133aef-1c97-44f6-b49b-cd4c1df037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f447f-913f-4336-9b4d-5cf54f2f04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c5862-082f-4e4f-8fcd-03e33894d9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ba179-a444-4d23-a948-69f60c3d8b3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5492ec7a-3295-4255-bcf5-bd02dae10c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33aef-1c97-44f6-b49b-cd4c1df037c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aa6ac0f-938a-462c-98dc-27298901d11d}" ma:internalName="TaxCatchAll" ma:showField="CatchAllData" ma:web="83133aef-1c97-44f6-b49b-cd4c1df037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257B74-DB32-47DE-AF56-8297D6EE6F26}">
  <ds:schemaRefs>
    <ds:schemaRef ds:uri="68af447f-913f-4336-9b4d-5cf54f2f04b3"/>
    <ds:schemaRef ds:uri="fa0c5862-082f-4e4f-8fcd-03e33894d91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21C455-D7FD-4726-9859-8596057158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0BA623-D545-4263-9935-780C181725B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1631</Words>
  <Application>Microsoft Office PowerPoint</Application>
  <PresentationFormat>Grand écran</PresentationFormat>
  <Paragraphs>284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Raleway</vt:lpstr>
      <vt:lpstr>Raleway SemiBold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Violette CHARREL</cp:lastModifiedBy>
  <cp:revision>3</cp:revision>
  <dcterms:created xsi:type="dcterms:W3CDTF">2020-05-10T07:34:33Z</dcterms:created>
  <dcterms:modified xsi:type="dcterms:W3CDTF">2025-05-09T09:18:32Z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0x0101007E172306ABE13C428C81A6E3D94C5F5E</vt:lpwstr>
  </property>
  <property fmtid="{D5CDD505-2E9C-101B-9397-08002B2CF9AE}" pid="3" name="MediaServiceImageTags">
    <vt:lpwstr/>
  </property>
  <property fmtid="{D5CDD505-2E9C-101B-9397-08002B2CF9AE}" pid="4" name="Order">
    <vt:r8>67500</vt:r8>
  </property>
</Properties>
</file>